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1"/>
    <p:sldMasterId id="2147483690" r:id="rId2"/>
    <p:sldMasterId id="2147483707" r:id="rId3"/>
  </p:sldMasterIdLst>
  <p:notesMasterIdLst>
    <p:notesMasterId r:id="rId28"/>
  </p:notesMasterIdLst>
  <p:handoutMasterIdLst>
    <p:handoutMasterId r:id="rId29"/>
  </p:handoutMasterIdLst>
  <p:sldIdLst>
    <p:sldId id="1877" r:id="rId4"/>
    <p:sldId id="2142533101" r:id="rId5"/>
    <p:sldId id="2142533105" r:id="rId6"/>
    <p:sldId id="2142533106" r:id="rId7"/>
    <p:sldId id="2142533107" r:id="rId8"/>
    <p:sldId id="2142533108" r:id="rId9"/>
    <p:sldId id="2142533070" r:id="rId10"/>
    <p:sldId id="2142533071" r:id="rId11"/>
    <p:sldId id="2142533110" r:id="rId12"/>
    <p:sldId id="2142533112" r:id="rId13"/>
    <p:sldId id="2142533113" r:id="rId14"/>
    <p:sldId id="2142533114" r:id="rId15"/>
    <p:sldId id="2142533109" r:id="rId16"/>
    <p:sldId id="2142533078" r:id="rId17"/>
    <p:sldId id="2142533079" r:id="rId18"/>
    <p:sldId id="2142533116" r:id="rId19"/>
    <p:sldId id="310" r:id="rId20"/>
    <p:sldId id="2142533084" r:id="rId21"/>
    <p:sldId id="2142533069" r:id="rId22"/>
    <p:sldId id="1970" r:id="rId23"/>
    <p:sldId id="2142533073" r:id="rId24"/>
    <p:sldId id="1830" r:id="rId25"/>
    <p:sldId id="404" r:id="rId26"/>
    <p:sldId id="214253311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C9CA"/>
    <a:srgbClr val="EC9395"/>
    <a:srgbClr val="D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yst layout 2 - Markerin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llemlayout 1 - Marker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emlayout 1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9061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46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327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3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762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905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454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7269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725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9960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4013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567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19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6950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911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Hvor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</a:t>
            </a:r>
            <a:r>
              <a:rPr lang="en-US">
                <a:cs typeface="Calibri"/>
              </a:rPr>
              <a:t> KU </a:t>
            </a:r>
            <a:r>
              <a:rPr lang="en-US" err="1">
                <a:cs typeface="Calibri"/>
              </a:rPr>
              <a:t>henne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ift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disse</a:t>
            </a:r>
            <a:r>
              <a:rPr lang="en-U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72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9618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73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571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889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76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Kleines </a:t>
            </a:r>
            <a:r>
              <a:rPr lang="en-GB" dirty="0" err="1"/>
              <a:t>Beispiel</a:t>
            </a:r>
            <a:r>
              <a:rPr lang="en-GB" dirty="0"/>
              <a:t> </a:t>
            </a:r>
            <a:r>
              <a:rPr lang="en-GB" dirty="0" err="1"/>
              <a:t>geben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Applikation</a:t>
            </a:r>
            <a:r>
              <a:rPr lang="en-GB" dirty="0"/>
              <a:t>, die </a:t>
            </a:r>
            <a:r>
              <a:rPr lang="en-GB" dirty="0" err="1"/>
              <a:t>drei</a:t>
            </a:r>
            <a:r>
              <a:rPr lang="en-GB" dirty="0"/>
              <a:t> </a:t>
            </a:r>
            <a:r>
              <a:rPr lang="en-GB" dirty="0" err="1"/>
              <a:t>Komponenten</a:t>
            </a:r>
            <a:r>
              <a:rPr lang="en-GB" dirty="0"/>
              <a:t> hat, Ärzte, </a:t>
            </a:r>
            <a:r>
              <a:rPr lang="en-GB" dirty="0" err="1"/>
              <a:t>Patienten</a:t>
            </a:r>
            <a:r>
              <a:rPr lang="en-GB" dirty="0"/>
              <a:t> und </a:t>
            </a:r>
            <a:r>
              <a:rPr lang="en-GB" dirty="0" err="1"/>
              <a:t>Behandlungen</a:t>
            </a:r>
            <a:r>
              <a:rPr lang="en-GB" dirty="0"/>
              <a:t> und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eben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Fiktive</a:t>
            </a:r>
            <a:r>
              <a:rPr lang="en-GB" dirty="0"/>
              <a:t> app </a:t>
            </a:r>
            <a:r>
              <a:rPr lang="en-GB" dirty="0" err="1"/>
              <a:t>im</a:t>
            </a:r>
            <a:r>
              <a:rPr lang="en-GB" dirty="0"/>
              <a:t> User Interface, die um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bestimmte</a:t>
            </a:r>
            <a:r>
              <a:rPr lang="en-GB" dirty="0"/>
              <a:t> Operation </a:t>
            </a:r>
            <a:r>
              <a:rPr lang="en-GB" dirty="0" err="1"/>
              <a:t>auszuführen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979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asynchronous message passing (use the illustration from above to illustrate how a component can keep on working, instead of blocking(synchronous))</a:t>
            </a:r>
          </a:p>
          <a:p>
            <a:r>
              <a:rPr lang="en-GB" dirty="0"/>
              <a:t>- Resource Sharing: makes it easier to access and share resources, for example data, files (Bit Torrent)</a:t>
            </a:r>
          </a:p>
          <a:p>
            <a:r>
              <a:rPr lang="en-GB" dirty="0"/>
              <a:t>- Concurrency, give an example of concurrent math operation (2+2)+(4+4), spread across two machines</a:t>
            </a:r>
          </a:p>
          <a:p>
            <a:r>
              <a:rPr lang="en-GB" dirty="0"/>
              <a:t>- no centralized clock: machines are running on different clocks and thus no synchronized clock.</a:t>
            </a:r>
          </a:p>
          <a:p>
            <a:r>
              <a:rPr lang="en-GB" dirty="0"/>
              <a:t>- scalability, how can you scale your system ? Add more nodes (horizontal scaling), add more computing power. Also if nodes are laying much further away, we want the user not to be aware of this (geographical scaling)</a:t>
            </a:r>
          </a:p>
          <a:p>
            <a:r>
              <a:rPr lang="en-GB" dirty="0"/>
              <a:t>change: many parts of the system might be replaced, message topologies might be changed, the whole system when it evolves need to be adaptable for these changes</a:t>
            </a:r>
          </a:p>
          <a:p>
            <a:endParaRPr lang="en-GB" dirty="0"/>
          </a:p>
          <a:p>
            <a:r>
              <a:rPr lang="en-GB" dirty="0"/>
              <a:t>- because a node of a system can fail the system needs to be able to deal with that. Often hard to </a:t>
            </a:r>
            <a:r>
              <a:rPr lang="en-GB" dirty="0" err="1"/>
              <a:t>forsee</a:t>
            </a:r>
            <a:r>
              <a:rPr lang="en-GB" dirty="0"/>
              <a:t> all possible errors that can occur in the interplay of nodes</a:t>
            </a:r>
          </a:p>
          <a:p>
            <a:r>
              <a:rPr lang="en-GB" dirty="0"/>
              <a:t>- Distribution </a:t>
            </a:r>
            <a:r>
              <a:rPr lang="en-GB" dirty="0" err="1"/>
              <a:t>transparacy</a:t>
            </a:r>
            <a:r>
              <a:rPr lang="en-GB" dirty="0"/>
              <a:t> is how much you want to hide the nature of your distributed system. For example it is sometimes useful to give detailed information. Such as latency in calls around the globe</a:t>
            </a:r>
          </a:p>
          <a:p>
            <a:r>
              <a:rPr lang="en-GB" dirty="0"/>
              <a:t>- </a:t>
            </a:r>
            <a:r>
              <a:rPr lang="da-DK" dirty="0"/>
              <a:t>Security</a:t>
            </a:r>
            <a:r>
              <a:rPr lang="en-GB" dirty="0"/>
              <a:t> is of course an issue when so many nodes are evolved, how to propagate from node to node hat an authorized user is trying to access a service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632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213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06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</a:t>
            </a:r>
            <a: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>
                <a:solidFill>
                  <a:schemeClr val="tx1"/>
                </a:solidFill>
              </a:rPr>
              <a:t>Brugerguide</a:t>
            </a:r>
            <a:r>
              <a:rPr lang="da-DK" baseline="0">
                <a:solidFill>
                  <a:schemeClr val="tx1"/>
                </a:solidFill>
              </a:rPr>
              <a:t> </a:t>
            </a:r>
            <a:r>
              <a:rPr lang="da-DK" sz="1800" baseline="0">
                <a:solidFill>
                  <a:schemeClr val="tx1"/>
                </a:solidFill>
              </a:rPr>
              <a:t>– </a:t>
            </a:r>
            <a:r>
              <a:rPr lang="da-DK" sz="1800">
                <a:solidFill>
                  <a:schemeClr val="tx1"/>
                </a:solidFill>
              </a:rPr>
              <a:t>Slet, før du færdiggør din</a:t>
            </a:r>
            <a:r>
              <a:rPr lang="da-DK" sz="1800" baseline="0">
                <a:solidFill>
                  <a:schemeClr val="tx1"/>
                </a:solidFill>
              </a:rPr>
              <a:t> </a:t>
            </a:r>
            <a:r>
              <a:rPr lang="da-DK" sz="180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 ekstr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32593"/>
            <a:ext cx="10246773" cy="1297166"/>
          </a:xfrm>
        </p:spPr>
        <p:txBody>
          <a:bodyPr/>
          <a:lstStyle/>
          <a:p>
            <a:r>
              <a:rPr lang="da-DK" noProof="0" dirty="0" err="1"/>
              <a:t>Click</a:t>
            </a:r>
            <a:r>
              <a:rPr lang="da-DK" noProof="0" dirty="0"/>
              <a:t> to </a:t>
            </a:r>
            <a:r>
              <a:rPr lang="da-DK" noProof="0" dirty="0" err="1"/>
              <a:t>edit</a:t>
            </a:r>
            <a:r>
              <a:rPr lang="da-DK" noProof="0" dirty="0"/>
              <a:t> Master </a:t>
            </a:r>
            <a:r>
              <a:rPr lang="da-DK" noProof="0" dirty="0" err="1"/>
              <a:t>title</a:t>
            </a:r>
            <a:r>
              <a:rPr lang="da-DK" noProof="0" dirty="0"/>
              <a:t>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 err="1"/>
              <a:t>Click</a:t>
            </a:r>
            <a:r>
              <a:rPr lang="da-DK" noProof="0" dirty="0"/>
              <a:t> to </a:t>
            </a:r>
            <a:r>
              <a:rPr lang="da-DK" noProof="0" dirty="0" err="1"/>
              <a:t>edit</a:t>
            </a:r>
            <a:r>
              <a:rPr lang="da-DK" noProof="0" dirty="0"/>
              <a:t> Master </a:t>
            </a:r>
            <a:r>
              <a:rPr lang="da-DK" noProof="0" dirty="0" err="1"/>
              <a:t>text</a:t>
            </a:r>
            <a:r>
              <a:rPr lang="da-DK" noProof="0" dirty="0"/>
              <a:t> </a:t>
            </a:r>
            <a:r>
              <a:rPr lang="da-DK" noProof="0" dirty="0" err="1"/>
              <a:t>styles</a:t>
            </a:r>
            <a:r>
              <a:rPr lang="da-DK" noProof="0" dirty="0"/>
              <a:t> 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11217273" y="932593"/>
            <a:ext cx="652844" cy="987425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Zoom op og klik på ikonet nederst til venstre og indsæt logo</a:t>
            </a:r>
            <a:endParaRPr lang="da-DK"/>
          </a:p>
        </p:txBody>
      </p:sp>
      <p:sp>
        <p:nvSpPr>
          <p:cNvPr id="12" name="Text Box 2"/>
          <p:cNvSpPr txBox="1">
            <a:spLocks noChangeArrowheads="1"/>
          </p:cNvSpPr>
          <p:nvPr userDrawn="1"/>
        </p:nvSpPr>
        <p:spPr bwMode="auto">
          <a:xfrm>
            <a:off x="-1" y="-1062717"/>
            <a:ext cx="4114801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0"/>
              </a:spcAft>
              <a:defRPr/>
            </a:pPr>
            <a:r>
              <a:rPr lang="da-DK" sz="900" b="1" noProof="1">
                <a:latin typeface="Arial" panose="020B0604020202020204" pitchFamily="34" charset="0"/>
                <a:cs typeface="Arial" panose="020B0604020202020204" pitchFamily="34" charset="0"/>
              </a:rPr>
              <a:t>Brug</a:t>
            </a:r>
            <a:r>
              <a:rPr lang="da-DK" sz="900" b="1" baseline="0" noProof="1">
                <a:latin typeface="Arial" panose="020B0604020202020204" pitchFamily="34" charset="0"/>
                <a:cs typeface="Arial" panose="020B0604020202020204" pitchFamily="34" charset="0"/>
              </a:rPr>
              <a:t> tekst typografier</a:t>
            </a:r>
            <a:endParaRPr lang="da-DK" sz="900" b="1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tastaturet for at gå</a:t>
            </a: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frem i tekst-niveauer.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derefter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skifte fra et niveau til det næste</a:t>
            </a:r>
            <a:endParaRPr lang="da-DK"/>
          </a:p>
          <a:p>
            <a:pPr algn="l" eaLnBrk="1" hangingPunct="1">
              <a:spcAft>
                <a:spcPts val="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gå tilbage i tekst-niveauer, brug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SHIFT+TAB</a:t>
            </a:r>
            <a:endParaRPr lang="da-DK"/>
          </a:p>
          <a:p>
            <a:pPr algn="l" eaLnBrk="1" hangingPunct="1">
              <a:spcAft>
                <a:spcPts val="0"/>
              </a:spcAft>
              <a:defRPr/>
            </a:pP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Alternativt kan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Forøg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Formindsk</a:t>
            </a:r>
            <a:r>
              <a:rPr lang="da-DK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listeniveau bruges</a:t>
            </a:r>
            <a:endParaRPr lang="da-DK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1 Forøg forminds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98197" y="-399342"/>
            <a:ext cx="537255" cy="2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83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4315-DF3E-45D2-87BA-D07F3359B1C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8025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8188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A9AC-5B1E-4E75-9DAE-200905957367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331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B965-D4CB-4C5F-BD5A-1CEF33C49FE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32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1252-2962-4065-8AFF-6FC7A85C7BD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68562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  <a:br>
              <a:rPr lang="da-DK"/>
            </a:br>
            <a:r>
              <a:rPr lang="da-DK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C24E-8A6C-448B-B411-3B036C8FA0AD}" type="datetime1">
              <a:rPr lang="da-DK" smtClean="0"/>
              <a:t>22-11-2023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79309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463E-33D3-4B89-A9D9-EA88B4DEA11F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70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B88C-FE82-4BE3-9F68-5DFD8D5BBC8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115666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304465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598719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B672-CC2C-4BD2-B020-AF11B22A0AA3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2422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D150-89AD-4894-9AC4-855D73C46CA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0881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213F-2EE8-4542-B01F-BD3EC68079A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315367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0B99-8130-43F0-B8A0-F79A2F0CD56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8884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– Two seperat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62733" y="583215"/>
            <a:ext cx="11259802" cy="43002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500" baseline="0">
                <a:solidFill>
                  <a:srgbClr val="111028"/>
                </a:solidFill>
              </a:defRPr>
            </a:lvl1pPr>
          </a:lstStyle>
          <a:p>
            <a:r>
              <a:rPr lang="da-DK"/>
              <a:t>CLICK TO ADD TITLE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2735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6276509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2BCA358-3F1A-7C41-B8BA-E1CD12EC83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4315-DF3E-45D2-87BA-D07F3359B1C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4140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47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376535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A9AC-5B1E-4E75-9DAE-200905957367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3463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B965-D4CB-4C5F-BD5A-1CEF33C49FE2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1955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1252-2962-4065-8AFF-6FC7A85C7BD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77529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C24E-8A6C-448B-B411-3B036C8FA0AD}" type="datetime1">
              <a:rPr lang="da-DK" smtClean="0"/>
              <a:t>22-11-2023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2892991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463E-33D3-4B89-A9D9-EA88B4DEA11F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86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B88C-FE82-4BE3-9F68-5DFD8D5BBC8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978818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14685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79297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B672-CC2C-4BD2-B020-AF11B22A0AA3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50037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D150-89AD-4894-9AC4-855D73C46CA2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252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213F-2EE8-4542-B01F-BD3EC68079AC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8085362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0B99-8130-43F0-B8A0-F79A2F0CD56B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00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22-11-2023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4</a:t>
            </a:r>
          </a:p>
          <a:p>
            <a:pPr lvl="4"/>
            <a:r>
              <a:rPr lang="da-DK"/>
              <a:t>5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22-11-2023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723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1C6E-6FE0-4E77-AD3C-BB4A1E115B3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370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403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1C6E-6FE0-4E77-AD3C-BB4A1E115B30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0637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9359" y="6356350"/>
            <a:ext cx="652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AD974F3-ADF4-4961-A621-4499137A42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0538" y="6198755"/>
            <a:ext cx="1380205" cy="518330"/>
          </a:xfrm>
          <a:prstGeom prst="rect">
            <a:avLst/>
          </a:prstGeom>
        </p:spPr>
      </p:pic>
      <p:pic>
        <p:nvPicPr>
          <p:cNvPr id="9" name="Picture 2" descr="Billedresultat for dcr solutions logo">
            <a:extLst>
              <a:ext uri="{FF2B5EF4-FFF2-40B4-BE49-F238E27FC236}">
                <a16:creationId xmlns:a16="http://schemas.microsoft.com/office/drawing/2014/main" id="{A6370548-B7DC-4A6B-92BC-1E4E2CCE7E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5485" y="6312450"/>
            <a:ext cx="1201455" cy="40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1.png"/><Relationship Id="rId1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1.pn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158D233-84FA-BF47-9475-FDE6EC82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F7B0FF0-A5F0-8245-821D-6C38543F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7FE26D-1145-C447-A510-B7A776A2C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28C83DC7-7EB1-984C-AB81-58868BEC9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245423"/>
            <a:ext cx="5186892" cy="726435"/>
          </a:xfrm>
        </p:spPr>
        <p:txBody>
          <a:bodyPr/>
          <a:lstStyle/>
          <a:p>
            <a:endParaRPr lang="da-DK" dirty="0"/>
          </a:p>
          <a:p>
            <a:r>
              <a:rPr lang="da-DK" sz="1800" dirty="0">
                <a:solidFill>
                  <a:srgbClr val="000000"/>
                </a:solidFill>
              </a:rPr>
              <a:t>23. November, 2022</a:t>
            </a:r>
            <a:endParaRPr lang="da-DK" sz="1800" dirty="0">
              <a:cs typeface="Microsoft New Tai Lue"/>
            </a:endParaRPr>
          </a:p>
          <a:p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8C479B9C-1A19-5340-96CE-C92A96FF2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>
                <a:cs typeface="Microsoft New Tai Lue"/>
              </a:rPr>
              <a:t>Thomas Hildebrandt</a:t>
            </a:r>
            <a:r>
              <a:rPr lang="da-DK" dirty="0" smtClean="0">
                <a:cs typeface="Microsoft New Tai Lue"/>
              </a:rPr>
              <a:t>, Tilman Zuckmantel</a:t>
            </a:r>
            <a:endParaRPr lang="da-DK" dirty="0">
              <a:cs typeface="Microsoft New Tai Lue"/>
            </a:endParaRPr>
          </a:p>
          <a:p>
            <a:r>
              <a:rPr lang="da-DK" dirty="0">
                <a:cs typeface="Microsoft New Tai Lue"/>
              </a:rPr>
              <a:t>Software, Data, People &amp; Society</a:t>
            </a:r>
          </a:p>
          <a:p>
            <a:r>
              <a:rPr lang="da-DK" dirty="0">
                <a:cs typeface="Microsoft New Tai Lue"/>
              </a:rPr>
              <a:t>Datalogisk Institut Københavns Universitet</a:t>
            </a:r>
          </a:p>
          <a:p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666E55EA-6545-F245-8BEF-6B6878BF0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345417"/>
          </a:xfrm>
        </p:spPr>
        <p:txBody>
          <a:bodyPr/>
          <a:lstStyle/>
          <a:p>
            <a:r>
              <a:rPr lang="en-GB" sz="2800" b="1" dirty="0"/>
              <a:t>Cloud-based </a:t>
            </a:r>
          </a:p>
          <a:p>
            <a:r>
              <a:rPr lang="en-GB" sz="2800" b="1" dirty="0"/>
              <a:t>Healthcare Apps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194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 Architectures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3" y="1224073"/>
            <a:ext cx="11012488" cy="523653"/>
          </a:xfrm>
        </p:spPr>
        <p:txBody>
          <a:bodyPr/>
          <a:lstStyle/>
          <a:p>
            <a:pPr marL="360363" lvl="1" indent="0">
              <a:buNone/>
            </a:pPr>
            <a:r>
              <a:rPr lang="da-DK" sz="2800" dirty="0"/>
              <a:t>Client-server</a:t>
            </a:r>
          </a:p>
          <a:p>
            <a:pPr marL="719137" lvl="2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/>
          </a:p>
        </p:txBody>
      </p:sp>
      <p:pic>
        <p:nvPicPr>
          <p:cNvPr id="12" name="Grafik 11" descr="Server mit einfarbiger Füllung">
            <a:extLst>
              <a:ext uri="{FF2B5EF4-FFF2-40B4-BE49-F238E27FC236}">
                <a16:creationId xmlns:a16="http://schemas.microsoft.com/office/drawing/2014/main" id="{431BBD4D-3CD0-882E-F304-8B2B05776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696" y="3270306"/>
            <a:ext cx="914400" cy="914400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C42C46ED-27F2-3622-A4AD-6487B2AB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9934" y="3316018"/>
            <a:ext cx="914400" cy="9144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E2AE899-3C0A-0B00-BE0D-E8C72A1F452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2874334" y="3688158"/>
            <a:ext cx="1417956" cy="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3748D3-5CF6-5144-C910-D3C12D9F8D87}"/>
              </a:ext>
            </a:extLst>
          </p:cNvPr>
          <p:cNvCxnSpPr>
            <a:cxnSpLocks/>
            <a:stCxn id="29" idx="0"/>
          </p:cNvCxnSpPr>
          <p:nvPr/>
        </p:nvCxnSpPr>
        <p:spPr>
          <a:xfrm flipH="1">
            <a:off x="2874334" y="3911441"/>
            <a:ext cx="149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Wolke 22">
            <a:extLst>
              <a:ext uri="{FF2B5EF4-FFF2-40B4-BE49-F238E27FC236}">
                <a16:creationId xmlns:a16="http://schemas.microsoft.com/office/drawing/2014/main" id="{CA1C1C9C-55AF-607F-EF30-EE0FABA152FE}"/>
              </a:ext>
            </a:extLst>
          </p:cNvPr>
          <p:cNvSpPr/>
          <p:nvPr/>
        </p:nvSpPr>
        <p:spPr>
          <a:xfrm>
            <a:off x="3640926" y="2353784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995EAE-1B36-549E-5037-E4AE7E933AEA}"/>
              </a:ext>
            </a:extLst>
          </p:cNvPr>
          <p:cNvSpPr txBox="1"/>
          <p:nvPr/>
        </p:nvSpPr>
        <p:spPr>
          <a:xfrm>
            <a:off x="8886434" y="427677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Database Server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84D3CE-E91D-1D5C-B41A-A2A12FF75E6E}"/>
              </a:ext>
            </a:extLst>
          </p:cNvPr>
          <p:cNvSpPr txBox="1"/>
          <p:nvPr/>
        </p:nvSpPr>
        <p:spPr>
          <a:xfrm>
            <a:off x="1974110" y="426399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27" name="Pladsholder til indhold 2">
            <a:extLst>
              <a:ext uri="{FF2B5EF4-FFF2-40B4-BE49-F238E27FC236}">
                <a16:creationId xmlns:a16="http://schemas.microsoft.com/office/drawing/2014/main" id="{E5E0374B-0778-42B9-6A4A-B7FF006EF917}"/>
              </a:ext>
            </a:extLst>
          </p:cNvPr>
          <p:cNvSpPr txBox="1">
            <a:spLocks/>
          </p:cNvSpPr>
          <p:nvPr/>
        </p:nvSpPr>
        <p:spPr>
          <a:xfrm>
            <a:off x="207203" y="1747726"/>
            <a:ext cx="1812983" cy="523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1" indent="0">
              <a:buFont typeface="Arial" panose="020B0604020202020204" pitchFamily="34" charset="0"/>
              <a:buNone/>
            </a:pPr>
            <a:r>
              <a:rPr lang="de-DE" dirty="0"/>
              <a:t>Tier-4</a:t>
            </a:r>
          </a:p>
          <a:p>
            <a:pPr marL="719137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75C228-5BD6-FC4E-11C0-1F67AC99758E}"/>
              </a:ext>
            </a:extLst>
          </p:cNvPr>
          <p:cNvSpPr txBox="1"/>
          <p:nvPr/>
        </p:nvSpPr>
        <p:spPr>
          <a:xfrm>
            <a:off x="3818442" y="332665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82CB7C-5D9C-47D5-B98D-72159BE457F7}"/>
              </a:ext>
            </a:extLst>
          </p:cNvPr>
          <p:cNvSpPr txBox="1"/>
          <p:nvPr/>
        </p:nvSpPr>
        <p:spPr>
          <a:xfrm>
            <a:off x="3818442" y="391144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response</a:t>
            </a:r>
            <a:endParaRPr lang="de-DE" dirty="0"/>
          </a:p>
        </p:txBody>
      </p:sp>
      <p:pic>
        <p:nvPicPr>
          <p:cNvPr id="31" name="Grafik 30" descr="Datenbank mit einfarbiger Füllung">
            <a:extLst>
              <a:ext uri="{FF2B5EF4-FFF2-40B4-BE49-F238E27FC236}">
                <a16:creationId xmlns:a16="http://schemas.microsoft.com/office/drawing/2014/main" id="{5118972A-0047-9DE4-A3DA-13D1C954C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0306" y="3378314"/>
            <a:ext cx="790448" cy="790448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310D526-3292-736D-711F-A94B9C83C31E}"/>
              </a:ext>
            </a:extLst>
          </p:cNvPr>
          <p:cNvSpPr/>
          <p:nvPr/>
        </p:nvSpPr>
        <p:spPr>
          <a:xfrm>
            <a:off x="8903670" y="3148037"/>
            <a:ext cx="1739591" cy="1542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 descr="Zahnrad mit einfarbiger Füllung">
            <a:extLst>
              <a:ext uri="{FF2B5EF4-FFF2-40B4-BE49-F238E27FC236}">
                <a16:creationId xmlns:a16="http://schemas.microsoft.com/office/drawing/2014/main" id="{7455D20A-A86F-645A-8A37-87A5D75B4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8373" y="3316018"/>
            <a:ext cx="914400" cy="914400"/>
          </a:xfrm>
          <a:prstGeom prst="rect">
            <a:avLst/>
          </a:prstGeom>
        </p:spPr>
      </p:pic>
      <p:pic>
        <p:nvPicPr>
          <p:cNvPr id="36" name="Grafik 35" descr="Monitor mit einfarbiger Füllung">
            <a:extLst>
              <a:ext uri="{FF2B5EF4-FFF2-40B4-BE49-F238E27FC236}">
                <a16:creationId xmlns:a16="http://schemas.microsoft.com/office/drawing/2014/main" id="{5B82BC61-A34D-6FEF-CB9E-C946BA84F4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4010" y="3236279"/>
            <a:ext cx="914400" cy="91440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45C7B2D-BD2C-E8D0-2DB0-59F6FF66611B}"/>
              </a:ext>
            </a:extLst>
          </p:cNvPr>
          <p:cNvCxnSpPr>
            <a:cxnSpLocks/>
          </p:cNvCxnSpPr>
          <p:nvPr/>
        </p:nvCxnSpPr>
        <p:spPr>
          <a:xfrm>
            <a:off x="7157559" y="3677525"/>
            <a:ext cx="1728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30C70F3-66FA-77F2-C09F-0D89689526A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7157559" y="3911441"/>
            <a:ext cx="1746111" cy="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Wolke 10">
            <a:extLst>
              <a:ext uri="{FF2B5EF4-FFF2-40B4-BE49-F238E27FC236}">
                <a16:creationId xmlns:a16="http://schemas.microsoft.com/office/drawing/2014/main" id="{9CBDEA09-C5B5-D282-1FAE-61F959851412}"/>
              </a:ext>
            </a:extLst>
          </p:cNvPr>
          <p:cNvSpPr/>
          <p:nvPr/>
        </p:nvSpPr>
        <p:spPr>
          <a:xfrm>
            <a:off x="6272298" y="2353784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651A99-881F-BA0E-4E31-3897A39028DC}"/>
              </a:ext>
            </a:extLst>
          </p:cNvPr>
          <p:cNvSpPr txBox="1"/>
          <p:nvPr/>
        </p:nvSpPr>
        <p:spPr>
          <a:xfrm>
            <a:off x="4539124" y="4263998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  <p:pic>
        <p:nvPicPr>
          <p:cNvPr id="21" name="Grafik 20" descr="Server Silhouette">
            <a:extLst>
              <a:ext uri="{FF2B5EF4-FFF2-40B4-BE49-F238E27FC236}">
                <a16:creationId xmlns:a16="http://schemas.microsoft.com/office/drawing/2014/main" id="{1DF739A0-EB0C-7686-BD8A-8D0B2EE77D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8206" y="3345969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9D07F3-802F-E436-0CC4-636CD1972CE5}"/>
              </a:ext>
            </a:extLst>
          </p:cNvPr>
          <p:cNvCxnSpPr>
            <a:cxnSpLocks/>
          </p:cNvCxnSpPr>
          <p:nvPr/>
        </p:nvCxnSpPr>
        <p:spPr>
          <a:xfrm>
            <a:off x="5461570" y="3662979"/>
            <a:ext cx="81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CB24F42-CB8B-50F3-1578-B5977C430FAB}"/>
              </a:ext>
            </a:extLst>
          </p:cNvPr>
          <p:cNvCxnSpPr>
            <a:cxnSpLocks/>
          </p:cNvCxnSpPr>
          <p:nvPr/>
        </p:nvCxnSpPr>
        <p:spPr>
          <a:xfrm flipH="1">
            <a:off x="5461570" y="3919265"/>
            <a:ext cx="87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6BD426FC-AD5F-6540-D574-36A0F3BB7802}"/>
              </a:ext>
            </a:extLst>
          </p:cNvPr>
          <p:cNvSpPr txBox="1"/>
          <p:nvPr/>
        </p:nvSpPr>
        <p:spPr>
          <a:xfrm>
            <a:off x="6368882" y="428522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Cache 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5631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 Architectures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3" y="1224073"/>
            <a:ext cx="11012488" cy="523653"/>
          </a:xfrm>
        </p:spPr>
        <p:txBody>
          <a:bodyPr/>
          <a:lstStyle/>
          <a:p>
            <a:pPr marL="360363" lvl="1" indent="0">
              <a:buNone/>
            </a:pPr>
            <a:r>
              <a:rPr lang="da-DK" sz="2800" dirty="0"/>
              <a:t>Client-server</a:t>
            </a:r>
          </a:p>
          <a:p>
            <a:pPr marL="719137" lvl="2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/>
          </a:p>
        </p:txBody>
      </p:sp>
      <p:pic>
        <p:nvPicPr>
          <p:cNvPr id="12" name="Grafik 11" descr="Server mit einfarbiger Füllung">
            <a:extLst>
              <a:ext uri="{FF2B5EF4-FFF2-40B4-BE49-F238E27FC236}">
                <a16:creationId xmlns:a16="http://schemas.microsoft.com/office/drawing/2014/main" id="{431BBD4D-3CD0-882E-F304-8B2B05776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696" y="3270306"/>
            <a:ext cx="914400" cy="914400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C42C46ED-27F2-3622-A4AD-6487B2AB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9934" y="3316018"/>
            <a:ext cx="914400" cy="9144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E2AE899-3C0A-0B00-BE0D-E8C72A1F452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2874334" y="3688158"/>
            <a:ext cx="1417956" cy="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3748D3-5CF6-5144-C910-D3C12D9F8D87}"/>
              </a:ext>
            </a:extLst>
          </p:cNvPr>
          <p:cNvCxnSpPr>
            <a:cxnSpLocks/>
            <a:stCxn id="29" idx="0"/>
          </p:cNvCxnSpPr>
          <p:nvPr/>
        </p:nvCxnSpPr>
        <p:spPr>
          <a:xfrm flipH="1">
            <a:off x="2874334" y="3911441"/>
            <a:ext cx="149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Wolke 22">
            <a:extLst>
              <a:ext uri="{FF2B5EF4-FFF2-40B4-BE49-F238E27FC236}">
                <a16:creationId xmlns:a16="http://schemas.microsoft.com/office/drawing/2014/main" id="{CA1C1C9C-55AF-607F-EF30-EE0FABA152FE}"/>
              </a:ext>
            </a:extLst>
          </p:cNvPr>
          <p:cNvSpPr/>
          <p:nvPr/>
        </p:nvSpPr>
        <p:spPr>
          <a:xfrm>
            <a:off x="3640926" y="2353784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995EAE-1B36-549E-5037-E4AE7E933AEA}"/>
              </a:ext>
            </a:extLst>
          </p:cNvPr>
          <p:cNvSpPr txBox="1"/>
          <p:nvPr/>
        </p:nvSpPr>
        <p:spPr>
          <a:xfrm>
            <a:off x="8886434" y="427677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Database Server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84D3CE-E91D-1D5C-B41A-A2A12FF75E6E}"/>
              </a:ext>
            </a:extLst>
          </p:cNvPr>
          <p:cNvSpPr txBox="1"/>
          <p:nvPr/>
        </p:nvSpPr>
        <p:spPr>
          <a:xfrm>
            <a:off x="1974110" y="4263998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 2</a:t>
            </a:r>
          </a:p>
        </p:txBody>
      </p:sp>
      <p:sp>
        <p:nvSpPr>
          <p:cNvPr id="27" name="Pladsholder til indhold 2">
            <a:extLst>
              <a:ext uri="{FF2B5EF4-FFF2-40B4-BE49-F238E27FC236}">
                <a16:creationId xmlns:a16="http://schemas.microsoft.com/office/drawing/2014/main" id="{E5E0374B-0778-42B9-6A4A-B7FF006EF917}"/>
              </a:ext>
            </a:extLst>
          </p:cNvPr>
          <p:cNvSpPr txBox="1">
            <a:spLocks/>
          </p:cNvSpPr>
          <p:nvPr/>
        </p:nvSpPr>
        <p:spPr>
          <a:xfrm>
            <a:off x="207203" y="1747726"/>
            <a:ext cx="1812983" cy="523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1" indent="0">
              <a:buFont typeface="Arial" panose="020B0604020202020204" pitchFamily="34" charset="0"/>
              <a:buNone/>
            </a:pPr>
            <a:r>
              <a:rPr lang="de-DE" dirty="0"/>
              <a:t>Tier-4</a:t>
            </a:r>
          </a:p>
          <a:p>
            <a:pPr marL="719137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75C228-5BD6-FC4E-11C0-1F67AC99758E}"/>
              </a:ext>
            </a:extLst>
          </p:cNvPr>
          <p:cNvSpPr txBox="1"/>
          <p:nvPr/>
        </p:nvSpPr>
        <p:spPr>
          <a:xfrm>
            <a:off x="3818442" y="332665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82CB7C-5D9C-47D5-B98D-72159BE457F7}"/>
              </a:ext>
            </a:extLst>
          </p:cNvPr>
          <p:cNvSpPr txBox="1"/>
          <p:nvPr/>
        </p:nvSpPr>
        <p:spPr>
          <a:xfrm>
            <a:off x="3818442" y="391144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response</a:t>
            </a:r>
            <a:endParaRPr lang="de-DE" dirty="0"/>
          </a:p>
        </p:txBody>
      </p:sp>
      <p:pic>
        <p:nvPicPr>
          <p:cNvPr id="31" name="Grafik 30" descr="Datenbank mit einfarbiger Füllung">
            <a:extLst>
              <a:ext uri="{FF2B5EF4-FFF2-40B4-BE49-F238E27FC236}">
                <a16:creationId xmlns:a16="http://schemas.microsoft.com/office/drawing/2014/main" id="{5118972A-0047-9DE4-A3DA-13D1C954C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0306" y="3378314"/>
            <a:ext cx="790448" cy="790448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310D526-3292-736D-711F-A94B9C83C31E}"/>
              </a:ext>
            </a:extLst>
          </p:cNvPr>
          <p:cNvSpPr/>
          <p:nvPr/>
        </p:nvSpPr>
        <p:spPr>
          <a:xfrm>
            <a:off x="8903670" y="3148037"/>
            <a:ext cx="1739591" cy="1542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 descr="Zahnrad mit einfarbiger Füllung">
            <a:extLst>
              <a:ext uri="{FF2B5EF4-FFF2-40B4-BE49-F238E27FC236}">
                <a16:creationId xmlns:a16="http://schemas.microsoft.com/office/drawing/2014/main" id="{7455D20A-A86F-645A-8A37-87A5D75B4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8373" y="3316018"/>
            <a:ext cx="914400" cy="914400"/>
          </a:xfrm>
          <a:prstGeom prst="rect">
            <a:avLst/>
          </a:prstGeom>
        </p:spPr>
      </p:pic>
      <p:pic>
        <p:nvPicPr>
          <p:cNvPr id="36" name="Grafik 35" descr="Monitor mit einfarbiger Füllung">
            <a:extLst>
              <a:ext uri="{FF2B5EF4-FFF2-40B4-BE49-F238E27FC236}">
                <a16:creationId xmlns:a16="http://schemas.microsoft.com/office/drawing/2014/main" id="{5B82BC61-A34D-6FEF-CB9E-C946BA84F4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4010" y="3236279"/>
            <a:ext cx="914400" cy="91440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45C7B2D-BD2C-E8D0-2DB0-59F6FF66611B}"/>
              </a:ext>
            </a:extLst>
          </p:cNvPr>
          <p:cNvCxnSpPr>
            <a:cxnSpLocks/>
          </p:cNvCxnSpPr>
          <p:nvPr/>
        </p:nvCxnSpPr>
        <p:spPr>
          <a:xfrm>
            <a:off x="7157559" y="3677525"/>
            <a:ext cx="1728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30C70F3-66FA-77F2-C09F-0D89689526A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7157559" y="3911441"/>
            <a:ext cx="1746111" cy="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Wolke 10">
            <a:extLst>
              <a:ext uri="{FF2B5EF4-FFF2-40B4-BE49-F238E27FC236}">
                <a16:creationId xmlns:a16="http://schemas.microsoft.com/office/drawing/2014/main" id="{9CBDEA09-C5B5-D282-1FAE-61F959851412}"/>
              </a:ext>
            </a:extLst>
          </p:cNvPr>
          <p:cNvSpPr/>
          <p:nvPr/>
        </p:nvSpPr>
        <p:spPr>
          <a:xfrm>
            <a:off x="6272298" y="2353784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651A99-881F-BA0E-4E31-3897A39028DC}"/>
              </a:ext>
            </a:extLst>
          </p:cNvPr>
          <p:cNvSpPr txBox="1"/>
          <p:nvPr/>
        </p:nvSpPr>
        <p:spPr>
          <a:xfrm>
            <a:off x="4539124" y="4263998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  <p:pic>
        <p:nvPicPr>
          <p:cNvPr id="21" name="Grafik 20" descr="Server Silhouette">
            <a:extLst>
              <a:ext uri="{FF2B5EF4-FFF2-40B4-BE49-F238E27FC236}">
                <a16:creationId xmlns:a16="http://schemas.microsoft.com/office/drawing/2014/main" id="{1DF739A0-EB0C-7686-BD8A-8D0B2EE77D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8206" y="3345969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9D07F3-802F-E436-0CC4-636CD1972CE5}"/>
              </a:ext>
            </a:extLst>
          </p:cNvPr>
          <p:cNvCxnSpPr>
            <a:cxnSpLocks/>
          </p:cNvCxnSpPr>
          <p:nvPr/>
        </p:nvCxnSpPr>
        <p:spPr>
          <a:xfrm>
            <a:off x="5461570" y="3662979"/>
            <a:ext cx="81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CB24F42-CB8B-50F3-1578-B5977C430FAB}"/>
              </a:ext>
            </a:extLst>
          </p:cNvPr>
          <p:cNvCxnSpPr>
            <a:cxnSpLocks/>
          </p:cNvCxnSpPr>
          <p:nvPr/>
        </p:nvCxnSpPr>
        <p:spPr>
          <a:xfrm flipH="1">
            <a:off x="5461570" y="3919265"/>
            <a:ext cx="87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6BD426FC-AD5F-6540-D574-36A0F3BB7802}"/>
              </a:ext>
            </a:extLst>
          </p:cNvPr>
          <p:cNvSpPr txBox="1"/>
          <p:nvPr/>
        </p:nvSpPr>
        <p:spPr>
          <a:xfrm>
            <a:off x="6368882" y="428522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Cache 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  <p:pic>
        <p:nvPicPr>
          <p:cNvPr id="7" name="Grafik 6" descr="Benutzer mit einfarbiger Füllung">
            <a:extLst>
              <a:ext uri="{FF2B5EF4-FFF2-40B4-BE49-F238E27FC236}">
                <a16:creationId xmlns:a16="http://schemas.microsoft.com/office/drawing/2014/main" id="{273674DE-4FA1-FFA9-584A-0E294624C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8756" y="4633330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AE9DC4-1A10-141F-22D1-6E311641E2D4}"/>
              </a:ext>
            </a:extLst>
          </p:cNvPr>
          <p:cNvSpPr txBox="1"/>
          <p:nvPr/>
        </p:nvSpPr>
        <p:spPr>
          <a:xfrm>
            <a:off x="2132932" y="558131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 3</a:t>
            </a:r>
          </a:p>
        </p:txBody>
      </p:sp>
      <p:pic>
        <p:nvPicPr>
          <p:cNvPr id="10" name="Grafik 9" descr="Monitor mit einfarbiger Füllung">
            <a:extLst>
              <a:ext uri="{FF2B5EF4-FFF2-40B4-BE49-F238E27FC236}">
                <a16:creationId xmlns:a16="http://schemas.microsoft.com/office/drawing/2014/main" id="{89289CF8-E602-15B1-E96F-F0356BDB13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2832" y="4553591"/>
            <a:ext cx="914400" cy="914400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D205311-C387-C029-F6EA-4C4692D48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8756" y="2150992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DE5799C-4D8E-4ED3-139B-D5A3CD08A6C3}"/>
              </a:ext>
            </a:extLst>
          </p:cNvPr>
          <p:cNvSpPr txBox="1"/>
          <p:nvPr/>
        </p:nvSpPr>
        <p:spPr>
          <a:xfrm>
            <a:off x="2132932" y="309897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 1</a:t>
            </a:r>
          </a:p>
        </p:txBody>
      </p:sp>
      <p:pic>
        <p:nvPicPr>
          <p:cNvPr id="18" name="Grafik 17" descr="Monitor mit einfarbiger Füllung">
            <a:extLst>
              <a:ext uri="{FF2B5EF4-FFF2-40B4-BE49-F238E27FC236}">
                <a16:creationId xmlns:a16="http://schemas.microsoft.com/office/drawing/2014/main" id="{DAA665E9-74AD-407B-27BC-6D9CB00095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2832" y="20712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 Architectures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3" y="1224073"/>
            <a:ext cx="11012488" cy="523653"/>
          </a:xfrm>
        </p:spPr>
        <p:txBody>
          <a:bodyPr/>
          <a:lstStyle/>
          <a:p>
            <a:pPr marL="360363" lvl="1" indent="0">
              <a:buNone/>
            </a:pPr>
            <a:r>
              <a:rPr lang="da-DK" sz="2800" dirty="0"/>
              <a:t>Service Oriented Architecture (SOA)</a:t>
            </a:r>
          </a:p>
          <a:p>
            <a:pPr marL="719137" lvl="2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/>
          </a:p>
        </p:txBody>
      </p:sp>
      <p:pic>
        <p:nvPicPr>
          <p:cNvPr id="2050" name="Picture 2" descr="Service Oriented Architecture (SOA) Diagram">
            <a:extLst>
              <a:ext uri="{FF2B5EF4-FFF2-40B4-BE49-F238E27FC236}">
                <a16:creationId xmlns:a16="http://schemas.microsoft.com/office/drawing/2014/main" id="{DB7F8A2A-4DCC-6154-05A4-5819172C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70" y="1747726"/>
            <a:ext cx="5841040" cy="46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AEC0A98-B73E-1029-636F-605D83D80618}"/>
              </a:ext>
            </a:extLst>
          </p:cNvPr>
          <p:cNvSpPr txBox="1"/>
          <p:nvPr/>
        </p:nvSpPr>
        <p:spPr>
          <a:xfrm>
            <a:off x="207203" y="3199115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isolized</a:t>
            </a:r>
            <a:r>
              <a:rPr lang="de-DE" dirty="0"/>
              <a:t> </a:t>
            </a:r>
            <a:r>
              <a:rPr lang="de-DE" dirty="0" err="1"/>
              <a:t>purpose</a:t>
            </a:r>
            <a:endParaRPr lang="de-DE" dirty="0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F4DEED51-20D1-CC03-712E-8798BD23E9D6}"/>
              </a:ext>
            </a:extLst>
          </p:cNvPr>
          <p:cNvSpPr/>
          <p:nvPr/>
        </p:nvSpPr>
        <p:spPr>
          <a:xfrm rot="2620672">
            <a:off x="6147419" y="3909150"/>
            <a:ext cx="352298" cy="292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61BB3BC5-A1AE-7756-3ED6-789FFC0CB6FC}"/>
              </a:ext>
            </a:extLst>
          </p:cNvPr>
          <p:cNvSpPr/>
          <p:nvPr/>
        </p:nvSpPr>
        <p:spPr>
          <a:xfrm rot="2620672">
            <a:off x="7255955" y="3909149"/>
            <a:ext cx="352298" cy="292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BDD3CD3E-A187-9815-1A75-439C7F2989E7}"/>
              </a:ext>
            </a:extLst>
          </p:cNvPr>
          <p:cNvSpPr/>
          <p:nvPr/>
        </p:nvSpPr>
        <p:spPr>
          <a:xfrm rot="2620672">
            <a:off x="8285309" y="3909149"/>
            <a:ext cx="352298" cy="292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16683593-605D-12A9-D6B5-B64F0F4A7630}"/>
              </a:ext>
            </a:extLst>
          </p:cNvPr>
          <p:cNvSpPr/>
          <p:nvPr/>
        </p:nvSpPr>
        <p:spPr>
          <a:xfrm rot="2620672">
            <a:off x="9252515" y="3909148"/>
            <a:ext cx="352298" cy="292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34870CE-19AE-1B4E-E69E-B262879F539D}"/>
              </a:ext>
            </a:extLst>
          </p:cNvPr>
          <p:cNvSpPr/>
          <p:nvPr/>
        </p:nvSpPr>
        <p:spPr>
          <a:xfrm rot="2528355">
            <a:off x="3869506" y="3539997"/>
            <a:ext cx="352298" cy="292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9283B7B-ABB9-40E8-6A40-27172035ACF1}"/>
              </a:ext>
            </a:extLst>
          </p:cNvPr>
          <p:cNvSpPr txBox="1"/>
          <p:nvPr/>
        </p:nvSpPr>
        <p:spPr>
          <a:xfrm>
            <a:off x="6950616" y="6656839"/>
            <a:ext cx="6097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Figure: https://medium.com/@adeelsarwarblog/what-is-service-oriented-architecture-9b4406fcedeb</a:t>
            </a:r>
          </a:p>
        </p:txBody>
      </p:sp>
    </p:spTree>
    <p:extLst>
      <p:ext uri="{BB962C8B-B14F-4D97-AF65-F5344CB8AC3E}">
        <p14:creationId xmlns:p14="http://schemas.microsoft.com/office/powerpoint/2010/main" val="2774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Software-as-a-Service (SaaS)</a:t>
            </a:r>
          </a:p>
          <a:p>
            <a:pPr lvl="1"/>
            <a:r>
              <a:rPr lang="da-DK" dirty="0"/>
              <a:t>Cloud provider hosts applications and makes them available for end-users </a:t>
            </a:r>
            <a:br>
              <a:rPr lang="da-DK" dirty="0"/>
            </a:br>
            <a:r>
              <a:rPr lang="da-DK" dirty="0"/>
              <a:t>(Google Workspace, Microsoft 365, etc.)</a:t>
            </a:r>
          </a:p>
          <a:p>
            <a:endParaRPr lang="da-DK" dirty="0"/>
          </a:p>
          <a:p>
            <a:r>
              <a:rPr lang="da-DK" dirty="0"/>
              <a:t>Platform-as-a-Service (</a:t>
            </a:r>
            <a:r>
              <a:rPr lang="da-DK" dirty="0" err="1"/>
              <a:t>PaaS</a:t>
            </a:r>
            <a:r>
              <a:rPr lang="da-DK" dirty="0"/>
              <a:t>)</a:t>
            </a:r>
          </a:p>
          <a:p>
            <a:pPr lvl="1"/>
            <a:r>
              <a:rPr lang="da-DK" dirty="0" err="1"/>
              <a:t>Licensing</a:t>
            </a:r>
            <a:r>
              <a:rPr lang="da-DK" dirty="0"/>
              <a:t> a platform for services, </a:t>
            </a:r>
            <a:r>
              <a:rPr lang="da-DK" dirty="0" err="1"/>
              <a:t>e.g</a:t>
            </a:r>
            <a:r>
              <a:rPr lang="da-DK" dirty="0"/>
              <a:t>. </a:t>
            </a:r>
            <a:r>
              <a:rPr lang="da-DK" dirty="0" err="1"/>
              <a:t>amazon</a:t>
            </a:r>
            <a:r>
              <a:rPr lang="da-DK" dirty="0"/>
              <a:t> web services or google </a:t>
            </a:r>
            <a:r>
              <a:rPr lang="da-DK" dirty="0" err="1"/>
              <a:t>app</a:t>
            </a:r>
            <a:r>
              <a:rPr lang="da-DK" dirty="0"/>
              <a:t> </a:t>
            </a:r>
            <a:r>
              <a:rPr lang="da-DK" dirty="0" err="1"/>
              <a:t>engine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9D78C-9F05-A94D-A9DD-77B5E31B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Historic</a:t>
            </a:r>
            <a:r>
              <a:rPr lang="da-DK" dirty="0"/>
              <a:t> Web-service standards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67086F2-9A9B-A14D-854E-F11D84C6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8968D94-CE1C-B54A-BD2C-B5F7B63F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6B89BD2-ABBD-AA47-9E77-91F74F1B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7" y="1485900"/>
            <a:ext cx="116459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012F8-88F2-8740-B6D3-DFB9933E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REST (</a:t>
            </a:r>
            <a:r>
              <a:rPr lang="da-DK" dirty="0" err="1"/>
              <a:t>Representational</a:t>
            </a:r>
            <a:r>
              <a:rPr lang="da-DK" dirty="0"/>
              <a:t> State Transfer) Services </a:t>
            </a:r>
            <a:r>
              <a:rPr lang="da-DK" sz="1800" dirty="0"/>
              <a:t>(Roy </a:t>
            </a:r>
            <a:r>
              <a:rPr lang="da-DK" sz="1800" dirty="0" err="1"/>
              <a:t>Fielding</a:t>
            </a:r>
            <a:r>
              <a:rPr lang="da-DK" sz="1800" dirty="0"/>
              <a:t>, 2000)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5AE9B37-ABFD-6745-82A9-39F68D84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763711" cy="4675188"/>
          </a:xfrm>
        </p:spPr>
        <p:txBody>
          <a:bodyPr/>
          <a:lstStyle/>
          <a:p>
            <a:r>
              <a:rPr lang="da-DK" b="1" dirty="0"/>
              <a:t>Uniform Interface</a:t>
            </a:r>
          </a:p>
          <a:p>
            <a:pPr lvl="1"/>
            <a:r>
              <a:rPr lang="da-DK" b="1" dirty="0" err="1"/>
              <a:t>Identification</a:t>
            </a:r>
            <a:r>
              <a:rPr lang="da-DK" b="1" dirty="0"/>
              <a:t> of resources</a:t>
            </a:r>
            <a:r>
              <a:rPr lang="da-DK" dirty="0"/>
              <a:t> </a:t>
            </a:r>
          </a:p>
          <a:p>
            <a:pPr lvl="1"/>
            <a:r>
              <a:rPr lang="da-DK" b="1" dirty="0"/>
              <a:t>Manipulation of resources </a:t>
            </a:r>
            <a:r>
              <a:rPr lang="da-DK" b="1" dirty="0" err="1"/>
              <a:t>through</a:t>
            </a:r>
            <a:r>
              <a:rPr lang="da-DK" b="1" dirty="0"/>
              <a:t> </a:t>
            </a:r>
            <a:r>
              <a:rPr lang="da-DK" b="1" dirty="0" err="1"/>
              <a:t>representations</a:t>
            </a:r>
            <a:endParaRPr lang="da-DK" b="1" dirty="0"/>
          </a:p>
          <a:p>
            <a:pPr lvl="1"/>
            <a:r>
              <a:rPr lang="da-DK" b="1" dirty="0"/>
              <a:t>Self-descriptive messages</a:t>
            </a:r>
            <a:r>
              <a:rPr lang="da-DK" dirty="0"/>
              <a:t> </a:t>
            </a:r>
          </a:p>
          <a:p>
            <a:r>
              <a:rPr lang="da-DK" dirty="0"/>
              <a:t>Client server</a:t>
            </a:r>
          </a:p>
          <a:p>
            <a:r>
              <a:rPr lang="da-DK" dirty="0" err="1"/>
              <a:t>Stateless</a:t>
            </a:r>
            <a:r>
              <a:rPr lang="da-DK" dirty="0"/>
              <a:t> (i.e.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i="1" dirty="0"/>
              <a:t>session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)</a:t>
            </a:r>
          </a:p>
          <a:p>
            <a:r>
              <a:rPr lang="da-DK" dirty="0" err="1"/>
              <a:t>Cacheable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Often</a:t>
            </a:r>
            <a:r>
              <a:rPr lang="da-DK" dirty="0"/>
              <a:t> </a:t>
            </a:r>
            <a:r>
              <a:rPr lang="da-DK" dirty="0" err="1"/>
              <a:t>uses</a:t>
            </a:r>
            <a:r>
              <a:rPr lang="da-DK" dirty="0"/>
              <a:t> HTTP </a:t>
            </a:r>
            <a:r>
              <a:rPr lang="da-DK" dirty="0" err="1"/>
              <a:t>protocol</a:t>
            </a:r>
            <a:r>
              <a:rPr lang="da-DK" dirty="0"/>
              <a:t> to </a:t>
            </a:r>
            <a:r>
              <a:rPr lang="da-DK" dirty="0" err="1"/>
              <a:t>access</a:t>
            </a:r>
            <a:r>
              <a:rPr lang="da-DK" dirty="0"/>
              <a:t> and </a:t>
            </a:r>
            <a:r>
              <a:rPr lang="da-DK" dirty="0" err="1"/>
              <a:t>manipulate</a:t>
            </a:r>
            <a:r>
              <a:rPr lang="da-DK" dirty="0"/>
              <a:t> services</a:t>
            </a:r>
            <a:br>
              <a:rPr lang="da-DK" dirty="0"/>
            </a:br>
            <a:r>
              <a:rPr lang="da-DK" dirty="0"/>
              <a:t>(POST, DELETE, GET, PUT)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86B251-9E8C-1B41-9504-5C6D4121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2BA82A1-E8E2-204E-BDAB-0428D1F1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ECFCD9D-A0D1-D44E-9E6D-2DADEE0C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83" y="1053307"/>
            <a:ext cx="6351338" cy="5785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3464" y="5991832"/>
            <a:ext cx="593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or XML often used to represent 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132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3A147E-AB3E-69D2-DBF9-44F0D358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E9725D-ECB0-14A7-C605-66AF6347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C0B8C-EEB4-4685-B681-5CCD39846291}"/>
              </a:ext>
            </a:extLst>
          </p:cNvPr>
          <p:cNvSpPr txBox="1"/>
          <p:nvPr/>
        </p:nvSpPr>
        <p:spPr>
          <a:xfrm>
            <a:off x="4404094" y="3152001"/>
            <a:ext cx="33838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A31D20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REST live 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1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17</a:t>
            </a:fld>
            <a:endParaRPr lang="da-DK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934953"/>
            <a:ext cx="7848600" cy="5923047"/>
          </a:xfrm>
          <a:prstGeom prst="rect">
            <a:avLst/>
          </a:prstGeom>
        </p:spPr>
      </p:pic>
      <p:sp>
        <p:nvSpPr>
          <p:cNvPr id="12" name="Tekstfelt 11"/>
          <p:cNvSpPr txBox="1"/>
          <p:nvPr/>
        </p:nvSpPr>
        <p:spPr>
          <a:xfrm>
            <a:off x="5062282" y="1380342"/>
            <a:ext cx="25859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  <a:latin typeface="Cambria" panose="02040503050406030204" pitchFamily="18" charset="0"/>
              </a:rPr>
              <a:t>Signavio.com</a:t>
            </a:r>
            <a:r>
              <a:rPr lang="en-GB" sz="1400" dirty="0">
                <a:solidFill>
                  <a:schemeClr val="tx1"/>
                </a:solidFill>
                <a:latin typeface="Cambria" panose="02040503050406030204" pitchFamily="18" charset="0"/>
              </a:rPr>
              <a:t> or </a:t>
            </a:r>
            <a:r>
              <a:rPr lang="en-GB" sz="1400" dirty="0" err="1">
                <a:solidFill>
                  <a:schemeClr val="tx1"/>
                </a:solidFill>
                <a:latin typeface="Cambria" panose="02040503050406030204" pitchFamily="18" charset="0"/>
              </a:rPr>
              <a:t>DCRSolutions.net</a:t>
            </a:r>
            <a:endParaRPr lang="en-GB" sz="1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Billed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67" y="1593483"/>
            <a:ext cx="2778398" cy="1300935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967" y="3361792"/>
            <a:ext cx="1607350" cy="1598320"/>
          </a:xfrm>
          <a:prstGeom prst="rect">
            <a:avLst/>
          </a:prstGeom>
        </p:spPr>
      </p:pic>
      <p:sp>
        <p:nvSpPr>
          <p:cNvPr id="17" name="Tekstfelt 16"/>
          <p:cNvSpPr txBox="1"/>
          <p:nvPr/>
        </p:nvSpPr>
        <p:spPr>
          <a:xfrm>
            <a:off x="4578517" y="5699428"/>
            <a:ext cx="79188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  <a:latin typeface="Cambria" panose="02040503050406030204" pitchFamily="18" charset="0"/>
              </a:rPr>
              <a:t>Services.   </a:t>
            </a:r>
            <a:endParaRPr lang="en-GB" sz="1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8" name="Billed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542" y="4874940"/>
            <a:ext cx="1435100" cy="1333500"/>
          </a:xfrm>
          <a:prstGeom prst="rect">
            <a:avLst/>
          </a:prstGeom>
        </p:spPr>
      </p:pic>
      <p:pic>
        <p:nvPicPr>
          <p:cNvPr id="19" name="Billed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00" y="4874940"/>
            <a:ext cx="1870661" cy="1229057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78A50C9D-ECD8-8D4F-980F-63BBCCE8816F}"/>
              </a:ext>
            </a:extLst>
          </p:cNvPr>
          <p:cNvSpPr txBox="1">
            <a:spLocks/>
          </p:cNvSpPr>
          <p:nvPr/>
        </p:nvSpPr>
        <p:spPr>
          <a:xfrm>
            <a:off x="209995" y="190898"/>
            <a:ext cx="11885283" cy="1297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1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GB" b="1" dirty="0" err="1"/>
              <a:t>P</a:t>
            </a:r>
            <a:r>
              <a:rPr lang="en-GB" dirty="0" err="1"/>
              <a:t>roces</a:t>
            </a:r>
            <a:r>
              <a:rPr lang="en-GB" dirty="0"/>
              <a:t>-</a:t>
            </a:r>
            <a:r>
              <a:rPr lang="en-GB" b="1" dirty="0"/>
              <a:t>A</a:t>
            </a:r>
            <a:r>
              <a:rPr lang="en-GB" dirty="0"/>
              <a:t>ware </a:t>
            </a:r>
            <a:r>
              <a:rPr lang="en-GB" b="1" dirty="0"/>
              <a:t>I</a:t>
            </a:r>
            <a:r>
              <a:rPr lang="en-GB" dirty="0"/>
              <a:t>nformation </a:t>
            </a:r>
            <a:r>
              <a:rPr lang="en-GB" b="1" dirty="0"/>
              <a:t>S</a:t>
            </a:r>
            <a:r>
              <a:rPr lang="en-GB" dirty="0"/>
              <a:t>ystem (</a:t>
            </a:r>
            <a:r>
              <a:rPr lang="en-GB" b="1" dirty="0"/>
              <a:t>PAIS</a:t>
            </a:r>
            <a:r>
              <a:rPr lang="en-GB" dirty="0"/>
              <a:t>)</a:t>
            </a:r>
          </a:p>
          <a:p>
            <a:r>
              <a:rPr lang="en-GB" dirty="0"/>
              <a:t> &amp; </a:t>
            </a:r>
            <a:r>
              <a:rPr lang="en-GB" b="1" dirty="0"/>
              <a:t>S</a:t>
            </a:r>
            <a:r>
              <a:rPr lang="en-GB" dirty="0"/>
              <a:t>ervice-</a:t>
            </a:r>
            <a:r>
              <a:rPr lang="en-GB" b="1" dirty="0"/>
              <a:t>O</a:t>
            </a:r>
            <a:r>
              <a:rPr lang="en-GB" dirty="0"/>
              <a:t>riented </a:t>
            </a:r>
            <a:r>
              <a:rPr lang="en-GB" b="1" dirty="0"/>
              <a:t>A</a:t>
            </a:r>
            <a:r>
              <a:rPr lang="en-GB" dirty="0"/>
              <a:t>rchitecture (</a:t>
            </a:r>
            <a:r>
              <a:rPr lang="en-GB" b="1" dirty="0"/>
              <a:t>SOA</a:t>
            </a:r>
            <a:r>
              <a:rPr lang="en-GB" dirty="0"/>
              <a:t>)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F2DA33F-3F09-824D-845D-4DFCCD2C8044}"/>
              </a:ext>
            </a:extLst>
          </p:cNvPr>
          <p:cNvSpPr/>
          <p:nvPr/>
        </p:nvSpPr>
        <p:spPr>
          <a:xfrm>
            <a:off x="5521994" y="3945468"/>
            <a:ext cx="1509859" cy="9977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2400" noProof="0" dirty="0">
                <a:latin typeface="Cambria" panose="02040503050406030204" pitchFamily="18" charset="0"/>
              </a:rPr>
              <a:t>BPMS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072E456-D031-E94C-AF41-A9F53F1A6A8E}"/>
              </a:ext>
            </a:extLst>
          </p:cNvPr>
          <p:cNvSpPr txBox="1"/>
          <p:nvPr/>
        </p:nvSpPr>
        <p:spPr>
          <a:xfrm>
            <a:off x="481861" y="6249056"/>
            <a:ext cx="45804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Business Activity Monitor (BAM)</a:t>
            </a:r>
          </a:p>
        </p:txBody>
      </p:sp>
    </p:spTree>
    <p:extLst>
      <p:ext uri="{BB962C8B-B14F-4D97-AF65-F5344CB8AC3E}">
        <p14:creationId xmlns:p14="http://schemas.microsoft.com/office/powerpoint/2010/main" val="18448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C -0.10677 -0.00162 -0.21341 -0.00324 -0.25729 0.04445 C -0.3013 0.09236 -0.26289 0.23866 -0.26354 0.28704 C -0.26432 0.33565 -0.26145 0.33542 -0.26145 0.3356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C5761-F50C-3E48-8F7D-9B62B53A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Process</a:t>
            </a:r>
            <a:r>
              <a:rPr lang="da-DK" dirty="0"/>
              <a:t> Models,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Instances</a:t>
            </a:r>
            <a:r>
              <a:rPr lang="da-DK" dirty="0"/>
              <a:t>, User Worklists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53E51CA-5D14-5042-BAF2-EC5CB054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E92D05D-D9E0-C344-937F-CC5025E7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550A54C-64C1-854D-A717-C7E67F45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7" y="973786"/>
            <a:ext cx="9688510" cy="58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EB3C-11AF-0B42-A57A-F18EDCD0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Examples</a:t>
            </a:r>
            <a:r>
              <a:rPr lang="da-DK" dirty="0"/>
              <a:t> of </a:t>
            </a:r>
            <a:r>
              <a:rPr lang="da-DK" dirty="0" err="1"/>
              <a:t>work</a:t>
            </a:r>
            <a:r>
              <a:rPr lang="da-DK" dirty="0"/>
              <a:t> lists in </a:t>
            </a:r>
            <a:r>
              <a:rPr lang="da-DK" dirty="0" err="1"/>
              <a:t>workflow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84B0CD0-65C9-524D-9463-7F79967E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15EE570-1E34-6840-83CC-DB5873F6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43468A-B667-A74F-BE79-D8CD41BA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9E646582-E73C-DC43-9C2F-5471B13C0A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9448D4-45D2-F14D-A23F-27CCE79A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6" y="2362095"/>
            <a:ext cx="7128461" cy="3832227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255A4D8-4416-4340-8A9B-12584C3B5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387" y="2229759"/>
            <a:ext cx="5022052" cy="300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E3FB56D6-A0EC-9D4E-88EF-B3F16AAF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73" y="6326658"/>
            <a:ext cx="1992858" cy="377793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152F7AE-D8B9-804D-99E6-9A2C436C3632}"/>
              </a:ext>
            </a:extLst>
          </p:cNvPr>
          <p:cNvSpPr txBox="1"/>
          <p:nvPr/>
        </p:nvSpPr>
        <p:spPr>
          <a:xfrm>
            <a:off x="7804605" y="554178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DCR Open Case Manager</a:t>
            </a:r>
          </a:p>
        </p:txBody>
      </p:sp>
    </p:spTree>
    <p:extLst>
      <p:ext uri="{BB962C8B-B14F-4D97-AF65-F5344CB8AC3E}">
        <p14:creationId xmlns:p14="http://schemas.microsoft.com/office/powerpoint/2010/main" val="9699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E9CDC-63AF-448D-FCD6-0A583AA1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34D72-4B7E-10CA-A0D2-9C4B5661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2</a:t>
            </a:fld>
            <a:endParaRPr lang="da-D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5C5128-D135-177A-D90B-7019A4B39C75}"/>
              </a:ext>
            </a:extLst>
          </p:cNvPr>
          <p:cNvSpPr/>
          <p:nvPr/>
        </p:nvSpPr>
        <p:spPr>
          <a:xfrm>
            <a:off x="0" y="335902"/>
            <a:ext cx="3048000" cy="65220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5411CA40-F651-A04B-3F19-2E4EA0F17FC0}"/>
              </a:ext>
            </a:extLst>
          </p:cNvPr>
          <p:cNvSpPr/>
          <p:nvPr/>
        </p:nvSpPr>
        <p:spPr>
          <a:xfrm rot="5400000">
            <a:off x="228600" y="3139751"/>
            <a:ext cx="6522098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E7D3A-9418-CDB3-9474-62516D975B52}"/>
              </a:ext>
            </a:extLst>
          </p:cNvPr>
          <p:cNvSpPr txBox="1"/>
          <p:nvPr/>
        </p:nvSpPr>
        <p:spPr>
          <a:xfrm>
            <a:off x="120929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80’s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4" name="Magnetpladelager 23">
            <a:extLst>
              <a:ext uri="{FF2B5EF4-FFF2-40B4-BE49-F238E27FC236}">
                <a16:creationId xmlns:a16="http://schemas.microsoft.com/office/drawing/2014/main" id="{EA1AC4F1-DE57-D256-223A-5561870E2043}"/>
              </a:ext>
            </a:extLst>
          </p:cNvPr>
          <p:cNvSpPr/>
          <p:nvPr/>
        </p:nvSpPr>
        <p:spPr>
          <a:xfrm>
            <a:off x="1297831" y="3075322"/>
            <a:ext cx="1385454" cy="900545"/>
          </a:xfrm>
          <a:prstGeom prst="flowChartMagneticDisk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Tekstfelt 17">
            <a:extLst>
              <a:ext uri="{FF2B5EF4-FFF2-40B4-BE49-F238E27FC236}">
                <a16:creationId xmlns:a16="http://schemas.microsoft.com/office/drawing/2014/main" id="{8515A723-DEE6-33E5-94FC-2FBB4AA7B7DC}"/>
              </a:ext>
            </a:extLst>
          </p:cNvPr>
          <p:cNvSpPr txBox="1"/>
          <p:nvPr/>
        </p:nvSpPr>
        <p:spPr>
          <a:xfrm>
            <a:off x="1374536" y="3339814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SQL</a:t>
            </a:r>
          </a:p>
          <a:p>
            <a:r>
              <a:rPr lang="da-DK" dirty="0"/>
              <a:t>Database</a:t>
            </a:r>
          </a:p>
        </p:txBody>
      </p:sp>
      <p:pic>
        <p:nvPicPr>
          <p:cNvPr id="46" name="Billede 19">
            <a:extLst>
              <a:ext uri="{FF2B5EF4-FFF2-40B4-BE49-F238E27FC236}">
                <a16:creationId xmlns:a16="http://schemas.microsoft.com/office/drawing/2014/main" id="{C53BD101-3622-963E-5F21-AEB96D3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2" y="1544931"/>
            <a:ext cx="1370233" cy="990207"/>
          </a:xfrm>
          <a:prstGeom prst="rect">
            <a:avLst/>
          </a:prstGeom>
        </p:spPr>
      </p:pic>
      <p:pic>
        <p:nvPicPr>
          <p:cNvPr id="47" name="Billede 20">
            <a:extLst>
              <a:ext uri="{FF2B5EF4-FFF2-40B4-BE49-F238E27FC236}">
                <a16:creationId xmlns:a16="http://schemas.microsoft.com/office/drawing/2014/main" id="{D120C184-86BF-849B-242C-201F8C94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58" y="1536790"/>
            <a:ext cx="1385155" cy="1000991"/>
          </a:xfrm>
          <a:prstGeom prst="rect">
            <a:avLst/>
          </a:prstGeom>
        </p:spPr>
      </p:pic>
      <p:cxnSp>
        <p:nvCxnSpPr>
          <p:cNvPr id="48" name="Lige pilforbindelse 21">
            <a:extLst>
              <a:ext uri="{FF2B5EF4-FFF2-40B4-BE49-F238E27FC236}">
                <a16:creationId xmlns:a16="http://schemas.microsoft.com/office/drawing/2014/main" id="{30960FA4-5E4C-BEB3-784D-D88AE187155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43369" y="2535138"/>
            <a:ext cx="1147189" cy="540184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22">
            <a:extLst>
              <a:ext uri="{FF2B5EF4-FFF2-40B4-BE49-F238E27FC236}">
                <a16:creationId xmlns:a16="http://schemas.microsoft.com/office/drawing/2014/main" id="{A0AAD1DC-92DB-DCB3-53BE-FB3194382124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90558" y="2537781"/>
            <a:ext cx="446278" cy="537541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EDF8AE6-0242-87A2-C1B4-D73307F83A4D}"/>
              </a:ext>
            </a:extLst>
          </p:cNvPr>
          <p:cNvSpPr txBox="1"/>
          <p:nvPr/>
        </p:nvSpPr>
        <p:spPr>
          <a:xfrm>
            <a:off x="124429" y="425063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Standards for data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in databases (SQL),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shared within the enterprise</a:t>
            </a:r>
          </a:p>
        </p:txBody>
      </p:sp>
    </p:spTree>
    <p:extLst>
      <p:ext uri="{BB962C8B-B14F-4D97-AF65-F5344CB8AC3E}">
        <p14:creationId xmlns:p14="http://schemas.microsoft.com/office/powerpoint/2010/main" val="6074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2D155-12B3-3641-A0D8-E3180B99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ABA8B0B-C66A-3848-9F07-C0538323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20</a:t>
            </a:fld>
            <a:endParaRPr lang="da-DK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8F0B115B-5F9A-0E45-82FC-A0FD870EB0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08ACE6-D6E6-8C4D-9A08-226C3582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11150"/>
            <a:ext cx="120523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03ACD-E202-4742-875D-15840303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degrees</a:t>
            </a:r>
            <a:r>
              <a:rPr lang="da-DK" dirty="0"/>
              <a:t> of </a:t>
            </a:r>
            <a:r>
              <a:rPr lang="da-DK" dirty="0" err="1"/>
              <a:t>flexibility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8714CC2-713F-6648-88AA-0DE62A56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7C50279-4269-3949-A576-4D632B9C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0E96AB9-B58F-AC48-9EA1-A105C2D3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F7A7C0A7-194F-B748-B5BD-2324E0D8AA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9E1EA360-5319-D747-9804-CA39230B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32000"/>
            <a:ext cx="11569700" cy="2794000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ADD023D-1709-CB48-BB18-5721F97EFD65}"/>
              </a:ext>
            </a:extLst>
          </p:cNvPr>
          <p:cNvSpPr txBox="1"/>
          <p:nvPr/>
        </p:nvSpPr>
        <p:spPr>
          <a:xfrm>
            <a:off x="577516" y="5438274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Business </a:t>
            </a:r>
            <a:r>
              <a:rPr lang="da-DK" dirty="0" err="1"/>
              <a:t>Process</a:t>
            </a:r>
            <a:r>
              <a:rPr lang="da-DK" dirty="0"/>
              <a:t> Management</a:t>
            </a:r>
          </a:p>
          <a:p>
            <a:r>
              <a:rPr lang="da-DK" dirty="0"/>
              <a:t> &amp; </a:t>
            </a:r>
            <a:r>
              <a:rPr lang="da-DK" dirty="0" err="1"/>
              <a:t>code</a:t>
            </a:r>
            <a:endParaRPr lang="da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A108285D-6CD7-2240-9148-6B993E26969D}"/>
              </a:ext>
            </a:extLst>
          </p:cNvPr>
          <p:cNvSpPr txBox="1"/>
          <p:nvPr/>
        </p:nvSpPr>
        <p:spPr>
          <a:xfrm>
            <a:off x="1283672" y="5093062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Workflow</a:t>
            </a:r>
            <a:r>
              <a:rPr lang="da-DK" dirty="0"/>
              <a:t> management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59F0317D-8D5E-E44D-8AAA-691C32EA0971}"/>
              </a:ext>
            </a:extLst>
          </p:cNvPr>
          <p:cNvSpPr txBox="1"/>
          <p:nvPr/>
        </p:nvSpPr>
        <p:spPr>
          <a:xfrm>
            <a:off x="8778118" y="5556075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”</a:t>
            </a:r>
            <a:r>
              <a:rPr lang="da-DK" dirty="0" err="1"/>
              <a:t>Groupware</a:t>
            </a:r>
            <a:r>
              <a:rPr lang="da-DK" dirty="0"/>
              <a:t>” (</a:t>
            </a:r>
            <a:r>
              <a:rPr lang="da-DK" dirty="0" err="1"/>
              <a:t>E.g</a:t>
            </a:r>
            <a:r>
              <a:rPr lang="da-DK" dirty="0"/>
              <a:t>. Teams)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69798A69-7DAE-CB45-83A6-3C76CA402900}"/>
              </a:ext>
            </a:extLst>
          </p:cNvPr>
          <p:cNvSpPr txBox="1"/>
          <p:nvPr/>
        </p:nvSpPr>
        <p:spPr>
          <a:xfrm>
            <a:off x="4779774" y="5462394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Adaptive Case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68893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80806-3456-480B-9E65-BC0B22BD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cs typeface="Microsoft New Tai Lue"/>
              </a:rPr>
              <a:t>From </a:t>
            </a:r>
            <a:r>
              <a:rPr lang="da-DK" dirty="0" err="1">
                <a:cs typeface="Microsoft New Tai Lue"/>
              </a:rPr>
              <a:t>automating</a:t>
            </a:r>
            <a:r>
              <a:rPr lang="da-DK" dirty="0">
                <a:cs typeface="Microsoft New Tai Lue"/>
              </a:rPr>
              <a:t> the </a:t>
            </a:r>
            <a:r>
              <a:rPr lang="da-DK" dirty="0" err="1">
                <a:cs typeface="Microsoft New Tai Lue"/>
              </a:rPr>
              <a:t>welknown</a:t>
            </a:r>
            <a:r>
              <a:rPr lang="da-DK" dirty="0">
                <a:cs typeface="Microsoft New Tai Lue"/>
              </a:rPr>
              <a:t> and stable to </a:t>
            </a:r>
            <a:r>
              <a:rPr lang="da-DK" dirty="0" err="1">
                <a:cs typeface="Microsoft New Tai Lue"/>
              </a:rPr>
              <a:t>supporting</a:t>
            </a:r>
            <a:r>
              <a:rPr lang="da-DK" dirty="0">
                <a:cs typeface="Microsoft New Tai Lue"/>
              </a:rPr>
              <a:t> </a:t>
            </a:r>
            <a:r>
              <a:rPr lang="da-DK" dirty="0" err="1">
                <a:cs typeface="Microsoft New Tai Lue"/>
              </a:rPr>
              <a:t>knowledge</a:t>
            </a:r>
            <a:r>
              <a:rPr lang="da-DK" dirty="0">
                <a:cs typeface="Microsoft New Tai Lue"/>
              </a:rPr>
              <a:t> </a:t>
            </a:r>
            <a:r>
              <a:rPr lang="da-DK" dirty="0" err="1">
                <a:cs typeface="Microsoft New Tai Lue"/>
              </a:rPr>
              <a:t>workers</a:t>
            </a:r>
            <a:r>
              <a:rPr lang="da-DK" dirty="0">
                <a:cs typeface="Microsoft New Tai Lue"/>
              </a:rPr>
              <a:t> </a:t>
            </a:r>
            <a:r>
              <a:rPr lang="da-DK" dirty="0" err="1">
                <a:cs typeface="Microsoft New Tai Lue"/>
              </a:rPr>
              <a:t>navigate</a:t>
            </a:r>
            <a:r>
              <a:rPr lang="da-DK" dirty="0">
                <a:cs typeface="Microsoft New Tai Lue"/>
              </a:rPr>
              <a:t> </a:t>
            </a:r>
            <a:r>
              <a:rPr lang="da-DK" dirty="0" err="1">
                <a:cs typeface="Microsoft New Tai Lue"/>
              </a:rPr>
              <a:t>changing</a:t>
            </a:r>
            <a:r>
              <a:rPr lang="da-DK" dirty="0">
                <a:cs typeface="Microsoft New Tai Lue"/>
              </a:rPr>
              <a:t> </a:t>
            </a:r>
            <a:r>
              <a:rPr lang="da-DK" dirty="0" err="1">
                <a:cs typeface="Microsoft New Tai Lue"/>
              </a:rPr>
              <a:t>rules</a:t>
            </a:r>
            <a:r>
              <a:rPr lang="da-DK" dirty="0">
                <a:cs typeface="Microsoft New Tai Lue"/>
              </a:rPr>
              <a:t> and </a:t>
            </a:r>
            <a:r>
              <a:rPr lang="da-DK" dirty="0" err="1">
                <a:cs typeface="Microsoft New Tai Lue"/>
              </a:rPr>
              <a:t>regulations</a:t>
            </a:r>
            <a:endParaRPr lang="da-DK" dirty="0">
              <a:cs typeface="Microsoft New Tai Lue"/>
            </a:endParaRPr>
          </a:p>
        </p:txBody>
      </p:sp>
      <p:pic>
        <p:nvPicPr>
          <p:cNvPr id="6" name="Billede 6" descr="Et billede, der indeholder scene, vej, græs, udendørs&#10;&#10;Beskrivelse, der er oprettet med meget høj tiltro">
            <a:extLst>
              <a:ext uri="{FF2B5EF4-FFF2-40B4-BE49-F238E27FC236}">
                <a16:creationId xmlns:a16="http://schemas.microsoft.com/office/drawing/2014/main" id="{C09F5091-3F1A-42B9-8A7F-DBFE17D4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633" y="2730955"/>
            <a:ext cx="3788915" cy="1773315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5F2571-A3D6-4BE5-9B69-340E679A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B99D-4CB4-7140-9AD5-503427FA8728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5BFF7A0-65B3-4AFA-B6B1-37000E6C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dirty="0" smtClean="0"/>
              <a:t>22</a:t>
            </a:fld>
            <a:endParaRPr lang="da-DK"/>
          </a:p>
        </p:txBody>
      </p:sp>
      <p:pic>
        <p:nvPicPr>
          <p:cNvPr id="22" name="Billede 22">
            <a:extLst>
              <a:ext uri="{FF2B5EF4-FFF2-40B4-BE49-F238E27FC236}">
                <a16:creationId xmlns:a16="http://schemas.microsoft.com/office/drawing/2014/main" id="{09483A62-BDDB-4660-A4F1-B5C6E8E4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47817" y="4748414"/>
            <a:ext cx="10170850" cy="202027"/>
          </a:xfrm>
          <a:prstGeom prst="rect">
            <a:avLst/>
          </a:prstGeom>
        </p:spPr>
      </p:pic>
      <p:sp>
        <p:nvSpPr>
          <p:cNvPr id="25" name="Tekstfelt 24">
            <a:extLst>
              <a:ext uri="{FF2B5EF4-FFF2-40B4-BE49-F238E27FC236}">
                <a16:creationId xmlns:a16="http://schemas.microsoft.com/office/drawing/2014/main" id="{3F1293DD-C50B-4076-8CC9-57AD2F09FC5B}"/>
              </a:ext>
            </a:extLst>
          </p:cNvPr>
          <p:cNvSpPr txBox="1"/>
          <p:nvPr/>
        </p:nvSpPr>
        <p:spPr>
          <a:xfrm>
            <a:off x="315923" y="1809304"/>
            <a:ext cx="41087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dirty="0" err="1" smtClean="0"/>
              <a:t>Structured</a:t>
            </a:r>
            <a:r>
              <a:rPr lang="da-DK" dirty="0" smtClean="0"/>
              <a:t>:</a:t>
            </a:r>
            <a:endParaRPr lang="da-DK" dirty="0"/>
          </a:p>
          <a:p>
            <a:r>
              <a:rPr lang="da-DK" dirty="0" err="1"/>
              <a:t>Digitalisation</a:t>
            </a:r>
            <a:r>
              <a:rPr lang="da-DK" dirty="0"/>
              <a:t> &amp; Business </a:t>
            </a:r>
            <a:r>
              <a:rPr lang="da-DK" dirty="0" err="1"/>
              <a:t>Process</a:t>
            </a:r>
            <a:r>
              <a:rPr lang="da-DK" dirty="0"/>
              <a:t> Management as </a:t>
            </a:r>
            <a:r>
              <a:rPr lang="da-DK" dirty="0" err="1"/>
              <a:t>code</a:t>
            </a:r>
            <a:r>
              <a:rPr lang="da-DK" dirty="0"/>
              <a:t>, BPM &amp; RPA</a:t>
            </a:r>
          </a:p>
        </p:txBody>
      </p:sp>
      <p:grpSp>
        <p:nvGrpSpPr>
          <p:cNvPr id="3" name="Gruppe 2">
            <a:extLst>
              <a:ext uri="{FF2B5EF4-FFF2-40B4-BE49-F238E27FC236}">
                <a16:creationId xmlns:a16="http://schemas.microsoft.com/office/drawing/2014/main" id="{612FFADC-FB74-7542-B83B-5489316F09DC}"/>
              </a:ext>
            </a:extLst>
          </p:cNvPr>
          <p:cNvGrpSpPr/>
          <p:nvPr/>
        </p:nvGrpSpPr>
        <p:grpSpPr>
          <a:xfrm>
            <a:off x="4674207" y="1844072"/>
            <a:ext cx="3733749" cy="2907478"/>
            <a:chOff x="4674207" y="1844072"/>
            <a:chExt cx="3733749" cy="2907478"/>
          </a:xfrm>
        </p:grpSpPr>
        <p:pic>
          <p:nvPicPr>
            <p:cNvPr id="8" name="Billede 8">
              <a:extLst>
                <a:ext uri="{FF2B5EF4-FFF2-40B4-BE49-F238E27FC236}">
                  <a16:creationId xmlns:a16="http://schemas.microsoft.com/office/drawing/2014/main" id="{DAC44E0B-E9ED-4F44-AC64-7D9226840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6594" y="3068200"/>
              <a:ext cx="3593976" cy="1683350"/>
            </a:xfrm>
            <a:prstGeom prst="rect">
              <a:avLst/>
            </a:prstGeom>
          </p:spPr>
        </p:pic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C4053A9B-8DBB-462E-B1B1-36BD71C61630}"/>
                </a:ext>
              </a:extLst>
            </p:cNvPr>
            <p:cNvSpPr txBox="1"/>
            <p:nvPr/>
          </p:nvSpPr>
          <p:spPr>
            <a:xfrm>
              <a:off x="4674207" y="1844072"/>
              <a:ext cx="3733749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a-DK" dirty="0" err="1" smtClean="0"/>
                <a:t>Semi</a:t>
              </a:r>
              <a:r>
                <a:rPr lang="da-DK" dirty="0" smtClean="0"/>
                <a:t> </a:t>
              </a:r>
              <a:r>
                <a:rPr lang="da-DK" dirty="0" err="1" smtClean="0"/>
                <a:t>Structured</a:t>
              </a:r>
              <a:r>
                <a:rPr lang="da-DK" dirty="0" smtClean="0"/>
                <a:t>:</a:t>
              </a:r>
              <a:endParaRPr lang="da-DK" dirty="0"/>
            </a:p>
            <a:p>
              <a:r>
                <a:rPr lang="da-DK" dirty="0" err="1">
                  <a:cs typeface="Microsoft New Tai Lue"/>
                </a:rPr>
                <a:t>Supported</a:t>
              </a:r>
              <a:r>
                <a:rPr lang="da-DK" dirty="0">
                  <a:cs typeface="Microsoft New Tai Lue"/>
                </a:rPr>
                <a:t> by Electronic Document and Adaptive Case Management (ESDH &amp; ACM)</a:t>
              </a: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AAB2B609-4F4B-6844-BF1B-3B707971B445}"/>
              </a:ext>
            </a:extLst>
          </p:cNvPr>
          <p:cNvGrpSpPr/>
          <p:nvPr/>
        </p:nvGrpSpPr>
        <p:grpSpPr>
          <a:xfrm>
            <a:off x="8662479" y="1863664"/>
            <a:ext cx="2990526" cy="2645451"/>
            <a:chOff x="8662479" y="1863664"/>
            <a:chExt cx="2990526" cy="2645451"/>
          </a:xfrm>
        </p:grpSpPr>
        <p:pic>
          <p:nvPicPr>
            <p:cNvPr id="10" name="Billede 10" descr="Et billede, der indeholder udendørs, sne, bakke, skiløb&#10;&#10;Beskrivelse, der er oprettet med meget høj tiltro">
              <a:extLst>
                <a:ext uri="{FF2B5EF4-FFF2-40B4-BE49-F238E27FC236}">
                  <a16:creationId xmlns:a16="http://schemas.microsoft.com/office/drawing/2014/main" id="{B5608B27-0CB0-4109-92A4-691ADE2E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9616" y="2615213"/>
              <a:ext cx="2813389" cy="1893902"/>
            </a:xfrm>
            <a:prstGeom prst="rect">
              <a:avLst/>
            </a:prstGeom>
          </p:spPr>
        </p:pic>
        <p:sp>
          <p:nvSpPr>
            <p:cNvPr id="27" name="Tekstfelt 26">
              <a:extLst>
                <a:ext uri="{FF2B5EF4-FFF2-40B4-BE49-F238E27FC236}">
                  <a16:creationId xmlns:a16="http://schemas.microsoft.com/office/drawing/2014/main" id="{B2FEF013-BF88-4C67-AE19-B4A8D4812B8A}"/>
                </a:ext>
              </a:extLst>
            </p:cNvPr>
            <p:cNvSpPr txBox="1"/>
            <p:nvPr/>
          </p:nvSpPr>
          <p:spPr>
            <a:xfrm>
              <a:off x="8662479" y="1863664"/>
              <a:ext cx="299052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a-DK" dirty="0" err="1" smtClean="0">
                  <a:cs typeface="Microsoft New Tai Lue"/>
                </a:rPr>
                <a:t>Unstructured</a:t>
              </a:r>
              <a:endParaRPr lang="da-DK" dirty="0" smtClean="0">
                <a:cs typeface="Microsoft New Tai Lue"/>
              </a:endParaRPr>
            </a:p>
            <a:p>
              <a:r>
                <a:rPr lang="da-DK" dirty="0" smtClean="0">
                  <a:cs typeface="Microsoft New Tai Lue"/>
                </a:rPr>
                <a:t>BI</a:t>
              </a:r>
              <a:r>
                <a:rPr lang="da-DK" dirty="0">
                  <a:cs typeface="Microsoft New Tai Lue"/>
                </a:rPr>
                <a:t>, AI &amp; </a:t>
              </a:r>
              <a:r>
                <a:rPr lang="da-DK" dirty="0" err="1">
                  <a:cs typeface="Microsoft New Tai Lue"/>
                </a:rPr>
                <a:t>Process</a:t>
              </a:r>
              <a:r>
                <a:rPr lang="da-DK" dirty="0">
                  <a:cs typeface="Microsoft New Tai Lue"/>
                </a:rPr>
                <a:t> Mining</a:t>
              </a: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9EEC659E-8494-4C4E-9AC2-9700D5761DF9}"/>
              </a:ext>
            </a:extLst>
          </p:cNvPr>
          <p:cNvGrpSpPr/>
          <p:nvPr/>
        </p:nvGrpSpPr>
        <p:grpSpPr>
          <a:xfrm>
            <a:off x="4746594" y="5136384"/>
            <a:ext cx="5232356" cy="1807520"/>
            <a:chOff x="4746594" y="5136384"/>
            <a:chExt cx="5232356" cy="1807520"/>
          </a:xfrm>
        </p:grpSpPr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07125124-E5D7-0A42-B843-EE138A11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6594" y="5136384"/>
              <a:ext cx="1924467" cy="1658135"/>
            </a:xfrm>
            <a:prstGeom prst="rect">
              <a:avLst/>
            </a:prstGeom>
          </p:spPr>
        </p:pic>
        <p:sp>
          <p:nvSpPr>
            <p:cNvPr id="7" name="Tekstfelt 6">
              <a:extLst>
                <a:ext uri="{FF2B5EF4-FFF2-40B4-BE49-F238E27FC236}">
                  <a16:creationId xmlns:a16="http://schemas.microsoft.com/office/drawing/2014/main" id="{4F15AD5F-F9C2-1C41-8ABA-04E8D7C1E153}"/>
                </a:ext>
              </a:extLst>
            </p:cNvPr>
            <p:cNvSpPr txBox="1"/>
            <p:nvPr/>
          </p:nvSpPr>
          <p:spPr>
            <a:xfrm>
              <a:off x="6900863" y="5743575"/>
              <a:ext cx="30780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 err="1"/>
                <a:t>Need</a:t>
              </a:r>
              <a:r>
                <a:rPr lang="da-DK" dirty="0"/>
                <a:t> for </a:t>
              </a:r>
              <a:r>
                <a:rPr lang="da-DK" dirty="0" err="1"/>
                <a:t>understandable</a:t>
              </a:r>
              <a:r>
                <a:rPr lang="da-DK" dirty="0"/>
                <a:t> </a:t>
              </a:r>
            </a:p>
            <a:p>
              <a:r>
                <a:rPr lang="da-DK" dirty="0"/>
                <a:t>and up-to-date </a:t>
              </a:r>
              <a:r>
                <a:rPr lang="da-DK" dirty="0" err="1"/>
                <a:t>map</a:t>
              </a:r>
              <a:r>
                <a:rPr lang="da-DK" dirty="0"/>
                <a:t> of </a:t>
              </a:r>
              <a:r>
                <a:rPr lang="da-DK" dirty="0" err="1"/>
                <a:t>rules</a:t>
              </a:r>
              <a:r>
                <a:rPr lang="da-DK" dirty="0"/>
                <a:t/>
              </a:r>
              <a:br>
                <a:rPr lang="da-DK" dirty="0"/>
              </a:br>
              <a:r>
                <a:rPr lang="da-DK" dirty="0"/>
                <a:t>and </a:t>
              </a:r>
              <a:r>
                <a:rPr lang="da-DK" dirty="0" err="1"/>
                <a:t>travel</a:t>
              </a:r>
              <a:r>
                <a:rPr lang="da-DK" dirty="0"/>
                <a:t> planner</a:t>
              </a:r>
            </a:p>
            <a:p>
              <a:endParaRPr lang="da-DK" dirty="0"/>
            </a:p>
          </p:txBody>
        </p:sp>
      </p:grpSp>
      <p:sp>
        <p:nvSpPr>
          <p:cNvPr id="12" name="Rektangel 11">
            <a:extLst>
              <a:ext uri="{FF2B5EF4-FFF2-40B4-BE49-F238E27FC236}">
                <a16:creationId xmlns:a16="http://schemas.microsoft.com/office/drawing/2014/main" id="{DD9D6CE0-73F9-0E40-8CB6-1380122EA995}"/>
              </a:ext>
            </a:extLst>
          </p:cNvPr>
          <p:cNvSpPr/>
          <p:nvPr/>
        </p:nvSpPr>
        <p:spPr>
          <a:xfrm>
            <a:off x="319273" y="4904812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/>
              <a:t>Welknown</a:t>
            </a:r>
            <a:r>
              <a:rPr lang="da-DK" dirty="0"/>
              <a:t> and stable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FF1AB676-F6A7-8349-8BD3-8E39D4BFDE6E}"/>
              </a:ext>
            </a:extLst>
          </p:cNvPr>
          <p:cNvSpPr/>
          <p:nvPr/>
        </p:nvSpPr>
        <p:spPr>
          <a:xfrm>
            <a:off x="8854944" y="487298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/>
              <a:t>Unknown</a:t>
            </a:r>
            <a:endParaRPr lang="da-DK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F89CF96A-674A-A840-B36F-5758461472E2}"/>
              </a:ext>
            </a:extLst>
          </p:cNvPr>
          <p:cNvSpPr/>
          <p:nvPr/>
        </p:nvSpPr>
        <p:spPr>
          <a:xfrm>
            <a:off x="4744734" y="4872988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/>
              <a:t>Complex</a:t>
            </a:r>
            <a:r>
              <a:rPr lang="da-DK" dirty="0"/>
              <a:t> and </a:t>
            </a:r>
            <a:r>
              <a:rPr lang="da-DK" dirty="0" err="1"/>
              <a:t>changing</a:t>
            </a:r>
            <a:endParaRPr lang="da-DK" dirty="0"/>
          </a:p>
        </p:txBody>
      </p:sp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1BA470FF-EB68-E645-9169-88AB0CDE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KMD Steam - Thomas Hildebrandt, hilde@di.ku.dk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0663-84B4-A042-983F-19E050A5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340767" cy="865186"/>
          </a:xfrm>
        </p:spPr>
        <p:txBody>
          <a:bodyPr/>
          <a:lstStyle/>
          <a:p>
            <a:r>
              <a:rPr lang="en-GB" dirty="0"/>
              <a:t>Key Enabling Technology: Dynamic </a:t>
            </a:r>
            <a:r>
              <a:rPr lang="en-GB"/>
              <a:t>Condition Response Graphs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A3003-25F1-DB41-835E-71BAAC09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sp>
        <p:nvSpPr>
          <p:cNvPr id="24" name="Pladsholder til indhold 2"/>
          <p:cNvSpPr>
            <a:spLocks noGrp="1"/>
          </p:cNvSpPr>
          <p:nvPr>
            <p:ph idx="1"/>
          </p:nvPr>
        </p:nvSpPr>
        <p:spPr>
          <a:xfrm>
            <a:off x="588962" y="1165632"/>
            <a:ext cx="5030787" cy="4675188"/>
          </a:xfrm>
        </p:spPr>
        <p:txBody>
          <a:bodyPr/>
          <a:lstStyle/>
          <a:p>
            <a:r>
              <a:rPr lang="da-DK" dirty="0"/>
              <a:t>10 </a:t>
            </a:r>
            <a:r>
              <a:rPr lang="da-DK" dirty="0" err="1"/>
              <a:t>years</a:t>
            </a:r>
            <a:r>
              <a:rPr lang="da-DK" dirty="0"/>
              <a:t> of R&amp;D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academia</a:t>
            </a:r>
            <a:r>
              <a:rPr lang="da-DK" dirty="0"/>
              <a:t> &amp; </a:t>
            </a:r>
            <a:r>
              <a:rPr lang="da-DK" dirty="0" err="1"/>
              <a:t>industry</a:t>
            </a:r>
            <a:r>
              <a:rPr lang="da-DK" dirty="0"/>
              <a:t> </a:t>
            </a:r>
          </a:p>
          <a:p>
            <a:r>
              <a:rPr lang="da-DK" dirty="0" err="1"/>
              <a:t>Declarative</a:t>
            </a:r>
            <a:r>
              <a:rPr lang="da-DK" dirty="0"/>
              <a:t>, </a:t>
            </a:r>
            <a:r>
              <a:rPr lang="da-DK" dirty="0" err="1"/>
              <a:t>rule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models </a:t>
            </a:r>
          </a:p>
          <a:p>
            <a:r>
              <a:rPr lang="da-DK" dirty="0" err="1"/>
              <a:t>Captures</a:t>
            </a:r>
            <a:r>
              <a:rPr lang="da-DK" dirty="0"/>
              <a:t> </a:t>
            </a:r>
            <a:r>
              <a:rPr lang="da-DK" i="1" dirty="0" err="1"/>
              <a:t>why</a:t>
            </a:r>
            <a:r>
              <a:rPr lang="da-DK" dirty="0"/>
              <a:t> not just </a:t>
            </a:r>
            <a:r>
              <a:rPr lang="da-DK" i="1" dirty="0" err="1"/>
              <a:t>how</a:t>
            </a:r>
            <a:endParaRPr lang="da-DK" dirty="0"/>
          </a:p>
          <a:p>
            <a:r>
              <a:rPr lang="da-DK" dirty="0" err="1"/>
              <a:t>Allow</a:t>
            </a:r>
            <a:r>
              <a:rPr lang="da-DK" dirty="0"/>
              <a:t> all </a:t>
            </a:r>
            <a:r>
              <a:rPr lang="da-DK" dirty="0" err="1"/>
              <a:t>compliant</a:t>
            </a:r>
            <a:r>
              <a:rPr lang="da-DK" dirty="0"/>
              <a:t> </a:t>
            </a:r>
            <a:r>
              <a:rPr lang="da-DK" dirty="0" err="1"/>
              <a:t>paths</a:t>
            </a:r>
            <a:endParaRPr lang="da-DK" dirty="0"/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modelled </a:t>
            </a:r>
            <a:r>
              <a:rPr lang="da-DK" dirty="0" err="1"/>
              <a:t>incrementally</a:t>
            </a:r>
            <a:r>
              <a:rPr lang="da-DK" dirty="0"/>
              <a:t> </a:t>
            </a:r>
          </a:p>
          <a:p>
            <a:r>
              <a:rPr lang="da-DK" dirty="0" err="1"/>
              <a:t>Maintainable</a:t>
            </a:r>
            <a:r>
              <a:rPr lang="da-DK" dirty="0"/>
              <a:t>, </a:t>
            </a:r>
            <a:r>
              <a:rPr lang="da-DK" dirty="0" err="1"/>
              <a:t>e.g</a:t>
            </a:r>
            <a:r>
              <a:rPr lang="da-DK" dirty="0"/>
              <a:t>.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regulations</a:t>
            </a:r>
            <a:r>
              <a:rPr lang="da-DK" dirty="0"/>
              <a:t> or business </a:t>
            </a:r>
            <a:r>
              <a:rPr lang="da-DK" dirty="0" err="1"/>
              <a:t>change</a:t>
            </a:r>
            <a:endParaRPr lang="da-DK" dirty="0"/>
          </a:p>
          <a:p>
            <a:r>
              <a:rPr lang="da-DK" dirty="0"/>
              <a:t>Supports </a:t>
            </a:r>
            <a:r>
              <a:rPr lang="da-DK" dirty="0" err="1"/>
              <a:t>validation</a:t>
            </a:r>
            <a:r>
              <a:rPr lang="da-DK" dirty="0"/>
              <a:t> via simulation and formal </a:t>
            </a:r>
            <a:r>
              <a:rPr lang="da-DK" dirty="0" err="1"/>
              <a:t>analysis</a:t>
            </a: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1520977"/>
            <a:ext cx="6446763" cy="2465513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4B8BA235-C908-B343-984D-E618FDF10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97" y="4163457"/>
            <a:ext cx="3090041" cy="1908554"/>
          </a:xfrm>
          <a:prstGeom prst="rect">
            <a:avLst/>
          </a:prstGeom>
        </p:spPr>
      </p:pic>
      <p:sp>
        <p:nvSpPr>
          <p:cNvPr id="22" name="Pladsholder til dato 3">
            <a:extLst>
              <a:ext uri="{FF2B5EF4-FFF2-40B4-BE49-F238E27FC236}">
                <a16:creationId xmlns:a16="http://schemas.microsoft.com/office/drawing/2014/main" id="{D3F19740-D30D-ED47-B45A-33C4E681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EE62CEA1-1F2F-F84C-9E71-BC58066C0793}" type="datetime1">
              <a:rPr lang="da-DK" smtClean="0"/>
              <a:t>22-11-2023</a:t>
            </a:fld>
            <a:endParaRPr lang="da-DK" dirty="0"/>
          </a:p>
        </p:txBody>
      </p:sp>
      <p:sp>
        <p:nvSpPr>
          <p:cNvPr id="23" name="Pladsholder til sidefod 4">
            <a:extLst>
              <a:ext uri="{FF2B5EF4-FFF2-40B4-BE49-F238E27FC236}">
                <a16:creationId xmlns:a16="http://schemas.microsoft.com/office/drawing/2014/main" id="{34138D88-54A5-BA49-9E94-27CB086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/>
          <a:lstStyle/>
          <a:p>
            <a:r>
              <a:rPr lang="da-DK"/>
              <a:t>KMD Steam - Thomas Hildebrandt, hilde@di.ku.dk</a:t>
            </a:r>
            <a:endParaRPr lang="da-DK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24E64E40-DB31-F346-B991-3B6BEEAE5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0" y="4108084"/>
            <a:ext cx="2946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56E86-907D-E121-9468-BDE8A881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AA8500-81C2-C808-F37E-1F2779CA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916C01-7840-DE29-1AAC-E26401057850}"/>
              </a:ext>
            </a:extLst>
          </p:cNvPr>
          <p:cNvSpPr txBox="1"/>
          <p:nvPr/>
        </p:nvSpPr>
        <p:spPr>
          <a:xfrm>
            <a:off x="1337043" y="2828835"/>
            <a:ext cx="7275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New Tai Lue"/>
                <a:ea typeface="+mn-ea"/>
                <a:cs typeface="+mn-cs"/>
              </a:rPr>
              <a:t>Thomas will continue next week with DCR,</a:t>
            </a:r>
            <a:br>
              <a:rPr kumimoji="0" lang="da-DK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New Tai Lue"/>
                <a:ea typeface="+mn-ea"/>
                <a:cs typeface="+mn-cs"/>
              </a:rPr>
            </a:br>
            <a:r>
              <a:rPr kumimoji="0" lang="da-DK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New Tai Lue"/>
                <a:ea typeface="+mn-ea"/>
                <a:cs typeface="+mn-cs"/>
              </a:rPr>
              <a:t>         ... we are going to look into UI,</a:t>
            </a:r>
            <a:br>
              <a:rPr kumimoji="0" lang="da-DK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New Tai Lue"/>
                <a:ea typeface="+mn-ea"/>
                <a:cs typeface="+mn-cs"/>
              </a:rPr>
            </a:br>
            <a:r>
              <a:rPr kumimoji="0" lang="da-DK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New Tai Lue"/>
                <a:ea typeface="+mn-ea"/>
                <a:cs typeface="+mn-cs"/>
              </a:rPr>
              <a:t>		...but first...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6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E2338C-CEC2-26A8-15E0-A99D41DCC574}"/>
              </a:ext>
            </a:extLst>
          </p:cNvPr>
          <p:cNvSpPr/>
          <p:nvPr/>
        </p:nvSpPr>
        <p:spPr>
          <a:xfrm>
            <a:off x="3048000" y="335902"/>
            <a:ext cx="3048000" cy="6522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12D2AF1-FABC-A053-26A0-494370E2DC61}"/>
              </a:ext>
            </a:extLst>
          </p:cNvPr>
          <p:cNvSpPr/>
          <p:nvPr/>
        </p:nvSpPr>
        <p:spPr>
          <a:xfrm rot="5400000">
            <a:off x="3276600" y="3139751"/>
            <a:ext cx="6522098" cy="914400"/>
          </a:xfrm>
          <a:prstGeom prst="triangle">
            <a:avLst/>
          </a:prstGeom>
          <a:solidFill>
            <a:srgbClr val="EC93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E9CDC-63AF-448D-FCD6-0A583AA1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34D72-4B7E-10CA-A0D2-9C4B5661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3</a:t>
            </a:fld>
            <a:endParaRPr lang="da-D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5C5128-D135-177A-D90B-7019A4B39C75}"/>
              </a:ext>
            </a:extLst>
          </p:cNvPr>
          <p:cNvSpPr/>
          <p:nvPr/>
        </p:nvSpPr>
        <p:spPr>
          <a:xfrm>
            <a:off x="0" y="335902"/>
            <a:ext cx="3048000" cy="65220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5411CA40-F651-A04B-3F19-2E4EA0F17FC0}"/>
              </a:ext>
            </a:extLst>
          </p:cNvPr>
          <p:cNvSpPr/>
          <p:nvPr/>
        </p:nvSpPr>
        <p:spPr>
          <a:xfrm rot="5400000">
            <a:off x="228600" y="3139751"/>
            <a:ext cx="6522098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E7D3A-9418-CDB3-9474-62516D975B52}"/>
              </a:ext>
            </a:extLst>
          </p:cNvPr>
          <p:cNvSpPr txBox="1"/>
          <p:nvPr/>
        </p:nvSpPr>
        <p:spPr>
          <a:xfrm>
            <a:off x="120929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80’s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4" name="Magnetpladelager 23">
            <a:extLst>
              <a:ext uri="{FF2B5EF4-FFF2-40B4-BE49-F238E27FC236}">
                <a16:creationId xmlns:a16="http://schemas.microsoft.com/office/drawing/2014/main" id="{EA1AC4F1-DE57-D256-223A-5561870E2043}"/>
              </a:ext>
            </a:extLst>
          </p:cNvPr>
          <p:cNvSpPr/>
          <p:nvPr/>
        </p:nvSpPr>
        <p:spPr>
          <a:xfrm>
            <a:off x="1297831" y="3075322"/>
            <a:ext cx="1385454" cy="900545"/>
          </a:xfrm>
          <a:prstGeom prst="flowChartMagneticDisk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Tekstfelt 17">
            <a:extLst>
              <a:ext uri="{FF2B5EF4-FFF2-40B4-BE49-F238E27FC236}">
                <a16:creationId xmlns:a16="http://schemas.microsoft.com/office/drawing/2014/main" id="{8515A723-DEE6-33E5-94FC-2FBB4AA7B7DC}"/>
              </a:ext>
            </a:extLst>
          </p:cNvPr>
          <p:cNvSpPr txBox="1"/>
          <p:nvPr/>
        </p:nvSpPr>
        <p:spPr>
          <a:xfrm>
            <a:off x="1374536" y="3339814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SQL</a:t>
            </a:r>
          </a:p>
          <a:p>
            <a:r>
              <a:rPr lang="da-DK" dirty="0"/>
              <a:t>Database</a:t>
            </a:r>
          </a:p>
        </p:txBody>
      </p:sp>
      <p:pic>
        <p:nvPicPr>
          <p:cNvPr id="46" name="Billede 19">
            <a:extLst>
              <a:ext uri="{FF2B5EF4-FFF2-40B4-BE49-F238E27FC236}">
                <a16:creationId xmlns:a16="http://schemas.microsoft.com/office/drawing/2014/main" id="{C53BD101-3622-963E-5F21-AEB96D3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2" y="1544931"/>
            <a:ext cx="1370233" cy="990207"/>
          </a:xfrm>
          <a:prstGeom prst="rect">
            <a:avLst/>
          </a:prstGeom>
        </p:spPr>
      </p:pic>
      <p:pic>
        <p:nvPicPr>
          <p:cNvPr id="47" name="Billede 20">
            <a:extLst>
              <a:ext uri="{FF2B5EF4-FFF2-40B4-BE49-F238E27FC236}">
                <a16:creationId xmlns:a16="http://schemas.microsoft.com/office/drawing/2014/main" id="{D120C184-86BF-849B-242C-201F8C94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58" y="1536790"/>
            <a:ext cx="1385155" cy="1000991"/>
          </a:xfrm>
          <a:prstGeom prst="rect">
            <a:avLst/>
          </a:prstGeom>
        </p:spPr>
      </p:pic>
      <p:cxnSp>
        <p:nvCxnSpPr>
          <p:cNvPr id="48" name="Lige pilforbindelse 21">
            <a:extLst>
              <a:ext uri="{FF2B5EF4-FFF2-40B4-BE49-F238E27FC236}">
                <a16:creationId xmlns:a16="http://schemas.microsoft.com/office/drawing/2014/main" id="{30960FA4-5E4C-BEB3-784D-D88AE187155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43369" y="2535138"/>
            <a:ext cx="1147189" cy="540184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22">
            <a:extLst>
              <a:ext uri="{FF2B5EF4-FFF2-40B4-BE49-F238E27FC236}">
                <a16:creationId xmlns:a16="http://schemas.microsoft.com/office/drawing/2014/main" id="{A0AAD1DC-92DB-DCB3-53BE-FB3194382124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90558" y="2537781"/>
            <a:ext cx="446278" cy="537541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EDF8AE6-0242-87A2-C1B4-D73307F83A4D}"/>
              </a:ext>
            </a:extLst>
          </p:cNvPr>
          <p:cNvSpPr txBox="1"/>
          <p:nvPr/>
        </p:nvSpPr>
        <p:spPr>
          <a:xfrm>
            <a:off x="124429" y="425063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Standards for data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in databases (SQL),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shared within the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6C9A-74BB-0C26-84B2-D4BD13EB547E}"/>
              </a:ext>
            </a:extLst>
          </p:cNvPr>
          <p:cNvSpPr txBox="1"/>
          <p:nvPr/>
        </p:nvSpPr>
        <p:spPr>
          <a:xfrm>
            <a:off x="3354708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000" spc="60" dirty="0">
                <a:solidFill>
                  <a:srgbClr val="FFFFFF"/>
                </a:solidFill>
                <a:latin typeface="Microsoft New Tai Lue"/>
                <a:ea typeface="+mj-ea"/>
                <a:cs typeface="+mj-cs"/>
              </a:rPr>
              <a:t>9</a:t>
            </a:r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3952C-226F-3787-3098-5E317A52BF22}"/>
              </a:ext>
            </a:extLst>
          </p:cNvPr>
          <p:cNvSpPr txBox="1"/>
          <p:nvPr/>
        </p:nvSpPr>
        <p:spPr>
          <a:xfrm>
            <a:off x="3662988" y="4250637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User interface (UI) standards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and sharing data over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 the Internet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(WWW, HTML, HTTP, URL)</a:t>
            </a:r>
          </a:p>
        </p:txBody>
      </p:sp>
      <p:pic>
        <p:nvPicPr>
          <p:cNvPr id="9" name="Billede 24">
            <a:extLst>
              <a:ext uri="{FF2B5EF4-FFF2-40B4-BE49-F238E27FC236}">
                <a16:creationId xmlns:a16="http://schemas.microsoft.com/office/drawing/2014/main" id="{B8973113-ECA5-77EA-2F24-B31A6E4F4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195189" y="1271483"/>
            <a:ext cx="1888880" cy="1196724"/>
          </a:xfrm>
          <a:prstGeom prst="rect">
            <a:avLst/>
          </a:prstGeom>
        </p:spPr>
      </p:pic>
      <p:pic>
        <p:nvPicPr>
          <p:cNvPr id="10" name="Billede 19">
            <a:extLst>
              <a:ext uri="{FF2B5EF4-FFF2-40B4-BE49-F238E27FC236}">
                <a16:creationId xmlns:a16="http://schemas.microsoft.com/office/drawing/2014/main" id="{EECB9BFF-9492-91FE-FEB7-07DDF126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530159" y="2767389"/>
            <a:ext cx="1888880" cy="1196724"/>
          </a:xfrm>
          <a:prstGeom prst="rect">
            <a:avLst/>
          </a:prstGeom>
        </p:spPr>
      </p:pic>
      <p:cxnSp>
        <p:nvCxnSpPr>
          <p:cNvPr id="11" name="Lige pilforbindelse 20">
            <a:extLst>
              <a:ext uri="{FF2B5EF4-FFF2-40B4-BE49-F238E27FC236}">
                <a16:creationId xmlns:a16="http://schemas.microsoft.com/office/drawing/2014/main" id="{909613BE-DDF7-AEFE-0878-CD0A2D287B98}"/>
              </a:ext>
            </a:extLst>
          </p:cNvPr>
          <p:cNvCxnSpPr>
            <a:cxnSpLocks/>
          </p:cNvCxnSpPr>
          <p:nvPr/>
        </p:nvCxnSpPr>
        <p:spPr>
          <a:xfrm>
            <a:off x="5134315" y="2443795"/>
            <a:ext cx="334970" cy="299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F9BEF-9C9F-A47F-19D1-656D016AE3BF}"/>
              </a:ext>
            </a:extLst>
          </p:cNvPr>
          <p:cNvSpPr/>
          <p:nvPr/>
        </p:nvSpPr>
        <p:spPr>
          <a:xfrm>
            <a:off x="6096000" y="335902"/>
            <a:ext cx="3048000" cy="6522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D8B2534-3F5B-13C2-98AD-3E293D0D3050}"/>
              </a:ext>
            </a:extLst>
          </p:cNvPr>
          <p:cNvSpPr/>
          <p:nvPr/>
        </p:nvSpPr>
        <p:spPr>
          <a:xfrm rot="5400000">
            <a:off x="6324599" y="3139751"/>
            <a:ext cx="6522098" cy="914400"/>
          </a:xfrm>
          <a:prstGeom prst="triangle">
            <a:avLst/>
          </a:prstGeom>
          <a:solidFill>
            <a:srgbClr val="F5C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2338C-CEC2-26A8-15E0-A99D41DCC574}"/>
              </a:ext>
            </a:extLst>
          </p:cNvPr>
          <p:cNvSpPr/>
          <p:nvPr/>
        </p:nvSpPr>
        <p:spPr>
          <a:xfrm>
            <a:off x="3048000" y="335902"/>
            <a:ext cx="3048000" cy="6522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12D2AF1-FABC-A053-26A0-494370E2DC61}"/>
              </a:ext>
            </a:extLst>
          </p:cNvPr>
          <p:cNvSpPr/>
          <p:nvPr/>
        </p:nvSpPr>
        <p:spPr>
          <a:xfrm rot="5400000">
            <a:off x="3276600" y="3139751"/>
            <a:ext cx="6522098" cy="914400"/>
          </a:xfrm>
          <a:prstGeom prst="triangle">
            <a:avLst/>
          </a:prstGeom>
          <a:solidFill>
            <a:srgbClr val="EC93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E9CDC-63AF-448D-FCD6-0A583AA1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34D72-4B7E-10CA-A0D2-9C4B5661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4</a:t>
            </a:fld>
            <a:endParaRPr lang="da-D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5C5128-D135-177A-D90B-7019A4B39C75}"/>
              </a:ext>
            </a:extLst>
          </p:cNvPr>
          <p:cNvSpPr/>
          <p:nvPr/>
        </p:nvSpPr>
        <p:spPr>
          <a:xfrm>
            <a:off x="0" y="335902"/>
            <a:ext cx="3048000" cy="65220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5411CA40-F651-A04B-3F19-2E4EA0F17FC0}"/>
              </a:ext>
            </a:extLst>
          </p:cNvPr>
          <p:cNvSpPr/>
          <p:nvPr/>
        </p:nvSpPr>
        <p:spPr>
          <a:xfrm rot="5400000">
            <a:off x="228600" y="3139751"/>
            <a:ext cx="6522098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E7D3A-9418-CDB3-9474-62516D975B52}"/>
              </a:ext>
            </a:extLst>
          </p:cNvPr>
          <p:cNvSpPr txBox="1"/>
          <p:nvPr/>
        </p:nvSpPr>
        <p:spPr>
          <a:xfrm>
            <a:off x="120929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80’s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4" name="Magnetpladelager 23">
            <a:extLst>
              <a:ext uri="{FF2B5EF4-FFF2-40B4-BE49-F238E27FC236}">
                <a16:creationId xmlns:a16="http://schemas.microsoft.com/office/drawing/2014/main" id="{EA1AC4F1-DE57-D256-223A-5561870E2043}"/>
              </a:ext>
            </a:extLst>
          </p:cNvPr>
          <p:cNvSpPr/>
          <p:nvPr/>
        </p:nvSpPr>
        <p:spPr>
          <a:xfrm>
            <a:off x="1297831" y="3075322"/>
            <a:ext cx="1385454" cy="900545"/>
          </a:xfrm>
          <a:prstGeom prst="flowChartMagneticDisk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Tekstfelt 17">
            <a:extLst>
              <a:ext uri="{FF2B5EF4-FFF2-40B4-BE49-F238E27FC236}">
                <a16:creationId xmlns:a16="http://schemas.microsoft.com/office/drawing/2014/main" id="{8515A723-DEE6-33E5-94FC-2FBB4AA7B7DC}"/>
              </a:ext>
            </a:extLst>
          </p:cNvPr>
          <p:cNvSpPr txBox="1"/>
          <p:nvPr/>
        </p:nvSpPr>
        <p:spPr>
          <a:xfrm>
            <a:off x="1374536" y="3339814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SQL</a:t>
            </a:r>
          </a:p>
          <a:p>
            <a:r>
              <a:rPr lang="da-DK" dirty="0"/>
              <a:t>Database</a:t>
            </a:r>
          </a:p>
        </p:txBody>
      </p:sp>
      <p:pic>
        <p:nvPicPr>
          <p:cNvPr id="46" name="Billede 19">
            <a:extLst>
              <a:ext uri="{FF2B5EF4-FFF2-40B4-BE49-F238E27FC236}">
                <a16:creationId xmlns:a16="http://schemas.microsoft.com/office/drawing/2014/main" id="{C53BD101-3622-963E-5F21-AEB96D3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2" y="1544931"/>
            <a:ext cx="1370233" cy="990207"/>
          </a:xfrm>
          <a:prstGeom prst="rect">
            <a:avLst/>
          </a:prstGeom>
        </p:spPr>
      </p:pic>
      <p:pic>
        <p:nvPicPr>
          <p:cNvPr id="47" name="Billede 20">
            <a:extLst>
              <a:ext uri="{FF2B5EF4-FFF2-40B4-BE49-F238E27FC236}">
                <a16:creationId xmlns:a16="http://schemas.microsoft.com/office/drawing/2014/main" id="{D120C184-86BF-849B-242C-201F8C94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58" y="1536790"/>
            <a:ext cx="1385155" cy="1000991"/>
          </a:xfrm>
          <a:prstGeom prst="rect">
            <a:avLst/>
          </a:prstGeom>
        </p:spPr>
      </p:pic>
      <p:cxnSp>
        <p:nvCxnSpPr>
          <p:cNvPr id="48" name="Lige pilforbindelse 21">
            <a:extLst>
              <a:ext uri="{FF2B5EF4-FFF2-40B4-BE49-F238E27FC236}">
                <a16:creationId xmlns:a16="http://schemas.microsoft.com/office/drawing/2014/main" id="{30960FA4-5E4C-BEB3-784D-D88AE187155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43369" y="2535138"/>
            <a:ext cx="1147189" cy="540184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22">
            <a:extLst>
              <a:ext uri="{FF2B5EF4-FFF2-40B4-BE49-F238E27FC236}">
                <a16:creationId xmlns:a16="http://schemas.microsoft.com/office/drawing/2014/main" id="{A0AAD1DC-92DB-DCB3-53BE-FB3194382124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90558" y="2537781"/>
            <a:ext cx="446278" cy="537541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EDF8AE6-0242-87A2-C1B4-D73307F83A4D}"/>
              </a:ext>
            </a:extLst>
          </p:cNvPr>
          <p:cNvSpPr txBox="1"/>
          <p:nvPr/>
        </p:nvSpPr>
        <p:spPr>
          <a:xfrm>
            <a:off x="124429" y="425063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Standards for data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in databases (SQL),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shared within the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6C9A-74BB-0C26-84B2-D4BD13EB547E}"/>
              </a:ext>
            </a:extLst>
          </p:cNvPr>
          <p:cNvSpPr txBox="1"/>
          <p:nvPr/>
        </p:nvSpPr>
        <p:spPr>
          <a:xfrm>
            <a:off x="3354708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000" spc="60" dirty="0">
                <a:solidFill>
                  <a:srgbClr val="FFFFFF"/>
                </a:solidFill>
                <a:latin typeface="Microsoft New Tai Lue"/>
                <a:ea typeface="+mj-ea"/>
                <a:cs typeface="+mj-cs"/>
              </a:rPr>
              <a:t>9</a:t>
            </a:r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3952C-226F-3787-3098-5E317A52BF22}"/>
              </a:ext>
            </a:extLst>
          </p:cNvPr>
          <p:cNvSpPr txBox="1"/>
          <p:nvPr/>
        </p:nvSpPr>
        <p:spPr>
          <a:xfrm>
            <a:off x="3662988" y="4250637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User interface (UI) standards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and sharing data over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 the Internet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(WWW, HTML, HTTP, URL)</a:t>
            </a:r>
          </a:p>
        </p:txBody>
      </p:sp>
      <p:pic>
        <p:nvPicPr>
          <p:cNvPr id="9" name="Billede 24">
            <a:extLst>
              <a:ext uri="{FF2B5EF4-FFF2-40B4-BE49-F238E27FC236}">
                <a16:creationId xmlns:a16="http://schemas.microsoft.com/office/drawing/2014/main" id="{B8973113-ECA5-77EA-2F24-B31A6E4F4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195189" y="1271483"/>
            <a:ext cx="1888880" cy="1196724"/>
          </a:xfrm>
          <a:prstGeom prst="rect">
            <a:avLst/>
          </a:prstGeom>
        </p:spPr>
      </p:pic>
      <p:pic>
        <p:nvPicPr>
          <p:cNvPr id="10" name="Billede 19">
            <a:extLst>
              <a:ext uri="{FF2B5EF4-FFF2-40B4-BE49-F238E27FC236}">
                <a16:creationId xmlns:a16="http://schemas.microsoft.com/office/drawing/2014/main" id="{EECB9BFF-9492-91FE-FEB7-07DDF126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530159" y="2767389"/>
            <a:ext cx="1888880" cy="1196724"/>
          </a:xfrm>
          <a:prstGeom prst="rect">
            <a:avLst/>
          </a:prstGeom>
        </p:spPr>
      </p:pic>
      <p:cxnSp>
        <p:nvCxnSpPr>
          <p:cNvPr id="11" name="Lige pilforbindelse 20">
            <a:extLst>
              <a:ext uri="{FF2B5EF4-FFF2-40B4-BE49-F238E27FC236}">
                <a16:creationId xmlns:a16="http://schemas.microsoft.com/office/drawing/2014/main" id="{909613BE-DDF7-AEFE-0878-CD0A2D287B98}"/>
              </a:ext>
            </a:extLst>
          </p:cNvPr>
          <p:cNvCxnSpPr>
            <a:cxnSpLocks/>
          </p:cNvCxnSpPr>
          <p:nvPr/>
        </p:nvCxnSpPr>
        <p:spPr>
          <a:xfrm>
            <a:off x="5134315" y="2443795"/>
            <a:ext cx="334970" cy="299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856B44-40EE-48EF-ABA0-0CE9766D1F40}"/>
              </a:ext>
            </a:extLst>
          </p:cNvPr>
          <p:cNvSpPr txBox="1"/>
          <p:nvPr/>
        </p:nvSpPr>
        <p:spPr>
          <a:xfrm>
            <a:off x="6525191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00’s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C558D-3951-CBF0-5E1D-BFEC39D49AC0}"/>
              </a:ext>
            </a:extLst>
          </p:cNvPr>
          <p:cNvSpPr txBox="1"/>
          <p:nvPr/>
        </p:nvSpPr>
        <p:spPr>
          <a:xfrm>
            <a:off x="7084186" y="2304289"/>
            <a:ext cx="6319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Cloud computing,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Digital signature,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Web (West European)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Secure email,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eInvoicing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eIncome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Digital Post,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NemID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NemSMS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Web (West European)"/>
              </a:rPr>
              <a:t>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Common IT infrastructure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for authorities</a:t>
            </a:r>
          </a:p>
        </p:txBody>
      </p:sp>
    </p:spTree>
    <p:extLst>
      <p:ext uri="{BB962C8B-B14F-4D97-AF65-F5344CB8AC3E}">
        <p14:creationId xmlns:p14="http://schemas.microsoft.com/office/powerpoint/2010/main" val="309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F9BEF-9C9F-A47F-19D1-656D016AE3BF}"/>
              </a:ext>
            </a:extLst>
          </p:cNvPr>
          <p:cNvSpPr/>
          <p:nvPr/>
        </p:nvSpPr>
        <p:spPr>
          <a:xfrm>
            <a:off x="6096000" y="335902"/>
            <a:ext cx="3048000" cy="6522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D8B2534-3F5B-13C2-98AD-3E293D0D3050}"/>
              </a:ext>
            </a:extLst>
          </p:cNvPr>
          <p:cNvSpPr/>
          <p:nvPr/>
        </p:nvSpPr>
        <p:spPr>
          <a:xfrm rot="5400000">
            <a:off x="6324599" y="3139751"/>
            <a:ext cx="6522098" cy="914400"/>
          </a:xfrm>
          <a:prstGeom prst="triangle">
            <a:avLst/>
          </a:prstGeom>
          <a:solidFill>
            <a:srgbClr val="F5C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2338C-CEC2-26A8-15E0-A99D41DCC574}"/>
              </a:ext>
            </a:extLst>
          </p:cNvPr>
          <p:cNvSpPr/>
          <p:nvPr/>
        </p:nvSpPr>
        <p:spPr>
          <a:xfrm>
            <a:off x="3048000" y="335902"/>
            <a:ext cx="3048000" cy="6522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12D2AF1-FABC-A053-26A0-494370E2DC61}"/>
              </a:ext>
            </a:extLst>
          </p:cNvPr>
          <p:cNvSpPr/>
          <p:nvPr/>
        </p:nvSpPr>
        <p:spPr>
          <a:xfrm rot="5400000">
            <a:off x="3276600" y="3139751"/>
            <a:ext cx="6522098" cy="914400"/>
          </a:xfrm>
          <a:prstGeom prst="triangle">
            <a:avLst/>
          </a:prstGeom>
          <a:solidFill>
            <a:srgbClr val="EC93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E9CDC-63AF-448D-FCD6-0A583AA1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22-11-2023</a:t>
            </a:fld>
            <a:endParaRPr lang="da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34D72-4B7E-10CA-A0D2-9C4B5661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5</a:t>
            </a:fld>
            <a:endParaRPr lang="da-D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5C5128-D135-177A-D90B-7019A4B39C75}"/>
              </a:ext>
            </a:extLst>
          </p:cNvPr>
          <p:cNvSpPr/>
          <p:nvPr/>
        </p:nvSpPr>
        <p:spPr>
          <a:xfrm>
            <a:off x="0" y="335902"/>
            <a:ext cx="3048000" cy="65220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5411CA40-F651-A04B-3F19-2E4EA0F17FC0}"/>
              </a:ext>
            </a:extLst>
          </p:cNvPr>
          <p:cNvSpPr/>
          <p:nvPr/>
        </p:nvSpPr>
        <p:spPr>
          <a:xfrm rot="5400000">
            <a:off x="228600" y="3139751"/>
            <a:ext cx="6522098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E7D3A-9418-CDB3-9474-62516D975B52}"/>
              </a:ext>
            </a:extLst>
          </p:cNvPr>
          <p:cNvSpPr txBox="1"/>
          <p:nvPr/>
        </p:nvSpPr>
        <p:spPr>
          <a:xfrm>
            <a:off x="120929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80’s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4" name="Magnetpladelager 23">
            <a:extLst>
              <a:ext uri="{FF2B5EF4-FFF2-40B4-BE49-F238E27FC236}">
                <a16:creationId xmlns:a16="http://schemas.microsoft.com/office/drawing/2014/main" id="{EA1AC4F1-DE57-D256-223A-5561870E2043}"/>
              </a:ext>
            </a:extLst>
          </p:cNvPr>
          <p:cNvSpPr/>
          <p:nvPr/>
        </p:nvSpPr>
        <p:spPr>
          <a:xfrm>
            <a:off x="1297831" y="3075322"/>
            <a:ext cx="1385454" cy="900545"/>
          </a:xfrm>
          <a:prstGeom prst="flowChartMagneticDisk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Tekstfelt 17">
            <a:extLst>
              <a:ext uri="{FF2B5EF4-FFF2-40B4-BE49-F238E27FC236}">
                <a16:creationId xmlns:a16="http://schemas.microsoft.com/office/drawing/2014/main" id="{8515A723-DEE6-33E5-94FC-2FBB4AA7B7DC}"/>
              </a:ext>
            </a:extLst>
          </p:cNvPr>
          <p:cNvSpPr txBox="1"/>
          <p:nvPr/>
        </p:nvSpPr>
        <p:spPr>
          <a:xfrm>
            <a:off x="1374536" y="3339814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SQL</a:t>
            </a:r>
          </a:p>
          <a:p>
            <a:r>
              <a:rPr lang="da-DK" dirty="0"/>
              <a:t>Database</a:t>
            </a:r>
          </a:p>
        </p:txBody>
      </p:sp>
      <p:pic>
        <p:nvPicPr>
          <p:cNvPr id="46" name="Billede 19">
            <a:extLst>
              <a:ext uri="{FF2B5EF4-FFF2-40B4-BE49-F238E27FC236}">
                <a16:creationId xmlns:a16="http://schemas.microsoft.com/office/drawing/2014/main" id="{C53BD101-3622-963E-5F21-AEB96D3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2" y="1544931"/>
            <a:ext cx="1370233" cy="990207"/>
          </a:xfrm>
          <a:prstGeom prst="rect">
            <a:avLst/>
          </a:prstGeom>
        </p:spPr>
      </p:pic>
      <p:pic>
        <p:nvPicPr>
          <p:cNvPr id="47" name="Billede 20">
            <a:extLst>
              <a:ext uri="{FF2B5EF4-FFF2-40B4-BE49-F238E27FC236}">
                <a16:creationId xmlns:a16="http://schemas.microsoft.com/office/drawing/2014/main" id="{D120C184-86BF-849B-242C-201F8C94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58" y="1536790"/>
            <a:ext cx="1385155" cy="1000991"/>
          </a:xfrm>
          <a:prstGeom prst="rect">
            <a:avLst/>
          </a:prstGeom>
        </p:spPr>
      </p:pic>
      <p:cxnSp>
        <p:nvCxnSpPr>
          <p:cNvPr id="48" name="Lige pilforbindelse 21">
            <a:extLst>
              <a:ext uri="{FF2B5EF4-FFF2-40B4-BE49-F238E27FC236}">
                <a16:creationId xmlns:a16="http://schemas.microsoft.com/office/drawing/2014/main" id="{30960FA4-5E4C-BEB3-784D-D88AE187155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43369" y="2535138"/>
            <a:ext cx="1147189" cy="540184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22">
            <a:extLst>
              <a:ext uri="{FF2B5EF4-FFF2-40B4-BE49-F238E27FC236}">
                <a16:creationId xmlns:a16="http://schemas.microsoft.com/office/drawing/2014/main" id="{A0AAD1DC-92DB-DCB3-53BE-FB3194382124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90558" y="2537781"/>
            <a:ext cx="446278" cy="537541"/>
          </a:xfrm>
          <a:prstGeom prst="straightConnector1">
            <a:avLst/>
          </a:prstGeom>
          <a:ln w="31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EDF8AE6-0242-87A2-C1B4-D73307F83A4D}"/>
              </a:ext>
            </a:extLst>
          </p:cNvPr>
          <p:cNvSpPr txBox="1"/>
          <p:nvPr/>
        </p:nvSpPr>
        <p:spPr>
          <a:xfrm>
            <a:off x="124429" y="425063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Standards for data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in databases (SQL),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shared within the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6C9A-74BB-0C26-84B2-D4BD13EB547E}"/>
              </a:ext>
            </a:extLst>
          </p:cNvPr>
          <p:cNvSpPr txBox="1"/>
          <p:nvPr/>
        </p:nvSpPr>
        <p:spPr>
          <a:xfrm>
            <a:off x="3354708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000" spc="60" dirty="0">
                <a:solidFill>
                  <a:srgbClr val="FFFFFF"/>
                </a:solidFill>
                <a:latin typeface="Microsoft New Tai Lue"/>
                <a:ea typeface="+mj-ea"/>
                <a:cs typeface="+mj-cs"/>
              </a:rPr>
              <a:t>9</a:t>
            </a:r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3952C-226F-3787-3098-5E317A52BF22}"/>
              </a:ext>
            </a:extLst>
          </p:cNvPr>
          <p:cNvSpPr txBox="1"/>
          <p:nvPr/>
        </p:nvSpPr>
        <p:spPr>
          <a:xfrm>
            <a:off x="3662988" y="4250637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User interface (UI) standards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and sharing data over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 the Internet 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Segoe UI Web (West European)"/>
              </a:rPr>
              <a:t>(WWW, HTML, HTTP, URL)</a:t>
            </a:r>
          </a:p>
        </p:txBody>
      </p:sp>
      <p:pic>
        <p:nvPicPr>
          <p:cNvPr id="9" name="Billede 24">
            <a:extLst>
              <a:ext uri="{FF2B5EF4-FFF2-40B4-BE49-F238E27FC236}">
                <a16:creationId xmlns:a16="http://schemas.microsoft.com/office/drawing/2014/main" id="{B8973113-ECA5-77EA-2F24-B31A6E4F4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195189" y="1271483"/>
            <a:ext cx="1888880" cy="1196724"/>
          </a:xfrm>
          <a:prstGeom prst="rect">
            <a:avLst/>
          </a:prstGeom>
        </p:spPr>
      </p:pic>
      <p:pic>
        <p:nvPicPr>
          <p:cNvPr id="10" name="Billede 19">
            <a:extLst>
              <a:ext uri="{FF2B5EF4-FFF2-40B4-BE49-F238E27FC236}">
                <a16:creationId xmlns:a16="http://schemas.microsoft.com/office/drawing/2014/main" id="{EECB9BFF-9492-91FE-FEB7-07DDF126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35"/>
          <a:stretch/>
        </p:blipFill>
        <p:spPr>
          <a:xfrm>
            <a:off x="4530159" y="2767389"/>
            <a:ext cx="1888880" cy="1196724"/>
          </a:xfrm>
          <a:prstGeom prst="rect">
            <a:avLst/>
          </a:prstGeom>
        </p:spPr>
      </p:pic>
      <p:cxnSp>
        <p:nvCxnSpPr>
          <p:cNvPr id="11" name="Lige pilforbindelse 20">
            <a:extLst>
              <a:ext uri="{FF2B5EF4-FFF2-40B4-BE49-F238E27FC236}">
                <a16:creationId xmlns:a16="http://schemas.microsoft.com/office/drawing/2014/main" id="{909613BE-DDF7-AEFE-0878-CD0A2D287B98}"/>
              </a:ext>
            </a:extLst>
          </p:cNvPr>
          <p:cNvCxnSpPr>
            <a:cxnSpLocks/>
          </p:cNvCxnSpPr>
          <p:nvPr/>
        </p:nvCxnSpPr>
        <p:spPr>
          <a:xfrm>
            <a:off x="5134315" y="2443795"/>
            <a:ext cx="334970" cy="299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856B44-40EE-48EF-ABA0-0CE9766D1F40}"/>
              </a:ext>
            </a:extLst>
          </p:cNvPr>
          <p:cNvSpPr txBox="1"/>
          <p:nvPr/>
        </p:nvSpPr>
        <p:spPr>
          <a:xfrm>
            <a:off x="6525191" y="56029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00’s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C558D-3951-CBF0-5E1D-BFEC39D49AC0}"/>
              </a:ext>
            </a:extLst>
          </p:cNvPr>
          <p:cNvSpPr txBox="1"/>
          <p:nvPr/>
        </p:nvSpPr>
        <p:spPr>
          <a:xfrm>
            <a:off x="7084186" y="2304289"/>
            <a:ext cx="6319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Cloud computing,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Digital signature,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Web (West European)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Secure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email,</a:t>
            </a:r>
          </a:p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eInvoicing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eIncome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Digital Post,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NemID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,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NemSMS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Web (West European)"/>
              </a:rPr>
              <a:t>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Common IT infrastructure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Web (West European)"/>
              </a:rPr>
              <a:t>for authorities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9DF16-166C-A019-E07C-A8EF727405BC}"/>
              </a:ext>
            </a:extLst>
          </p:cNvPr>
          <p:cNvSpPr txBox="1"/>
          <p:nvPr/>
        </p:nvSpPr>
        <p:spPr>
          <a:xfrm>
            <a:off x="9677966" y="56355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0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New Tai Lue"/>
                <a:ea typeface="+mj-ea"/>
                <a:cs typeface="+mj-cs"/>
              </a:rPr>
              <a:t>20</a:t>
            </a:r>
            <a:r>
              <a:rPr kumimoji="0" lang="da-DK" sz="3000" b="0" i="0" u="none" strike="noStrike" kern="1200" cap="none" spc="6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New Tai Lue"/>
                <a:ea typeface="+mj-ea"/>
                <a:cs typeface="+mj-cs"/>
              </a:rPr>
              <a:t>’s 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F466A-27AD-0149-7260-32ADBB937368}"/>
              </a:ext>
            </a:extLst>
          </p:cNvPr>
          <p:cNvSpPr txBox="1"/>
          <p:nvPr/>
        </p:nvSpPr>
        <p:spPr>
          <a:xfrm>
            <a:off x="10244104" y="3412284"/>
            <a:ext cx="789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Let’s find out !</a:t>
            </a:r>
          </a:p>
        </p:txBody>
      </p:sp>
    </p:spTree>
    <p:extLst>
      <p:ext uri="{BB962C8B-B14F-4D97-AF65-F5344CB8AC3E}">
        <p14:creationId xmlns:p14="http://schemas.microsoft.com/office/powerpoint/2010/main" val="42250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</a:t>
            </a:r>
            <a:r>
              <a:rPr lang="da-DK" sz="2800" baseline="30000" dirty="0"/>
              <a:t>1</a:t>
            </a:r>
            <a:endParaRPr lang="da-DK" baseline="300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multiple autonomous machines involved</a:t>
            </a:r>
          </a:p>
          <a:p>
            <a:r>
              <a:rPr lang="da-DK" dirty="0"/>
              <a:t>appears as a single coherent system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435C54-31CB-785F-F517-DE8B7FF9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Steen, Tanenbaum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45A7EE4-48F7-7D29-A1EC-142D50162EB5}"/>
              </a:ext>
            </a:extLst>
          </p:cNvPr>
          <p:cNvSpPr txBox="1"/>
          <p:nvPr/>
        </p:nvSpPr>
        <p:spPr>
          <a:xfrm>
            <a:off x="10607912" y="6581001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Steen, Tannenbaum</a:t>
            </a:r>
          </a:p>
        </p:txBody>
      </p:sp>
    </p:spTree>
    <p:extLst>
      <p:ext uri="{BB962C8B-B14F-4D97-AF65-F5344CB8AC3E}">
        <p14:creationId xmlns:p14="http://schemas.microsoft.com/office/powerpoint/2010/main" val="35659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characteristics</a:t>
            </a:r>
            <a:endParaRPr lang="da-DK" dirty="0"/>
          </a:p>
          <a:p>
            <a:pPr lvl="1"/>
            <a:r>
              <a:rPr lang="da-DK" dirty="0" err="1"/>
              <a:t>Distinct</a:t>
            </a:r>
            <a:r>
              <a:rPr lang="da-DK" dirty="0"/>
              <a:t> </a:t>
            </a:r>
            <a:r>
              <a:rPr lang="da-DK" dirty="0" err="1"/>
              <a:t>Processes</a:t>
            </a:r>
            <a:r>
              <a:rPr lang="da-DK" dirty="0"/>
              <a:t> </a:t>
            </a:r>
            <a:r>
              <a:rPr lang="da-DK" dirty="0" err="1"/>
              <a:t>interacting</a:t>
            </a:r>
            <a:r>
              <a:rPr lang="da-DK" dirty="0"/>
              <a:t> via (</a:t>
            </a:r>
            <a:r>
              <a:rPr lang="da-DK" dirty="0" err="1"/>
              <a:t>asynchronous</a:t>
            </a:r>
            <a:r>
              <a:rPr lang="da-DK" dirty="0"/>
              <a:t>) message </a:t>
            </a:r>
            <a:r>
              <a:rPr lang="da-DK" dirty="0" err="1"/>
              <a:t>passing</a:t>
            </a:r>
            <a:endParaRPr lang="da-DK" dirty="0"/>
          </a:p>
          <a:p>
            <a:pPr lvl="1"/>
            <a:r>
              <a:rPr lang="da-DK" dirty="0"/>
              <a:t>Ressource </a:t>
            </a:r>
            <a:r>
              <a:rPr lang="da-DK" dirty="0" err="1"/>
              <a:t>sharing</a:t>
            </a:r>
            <a:endParaRPr lang="da-DK" dirty="0"/>
          </a:p>
          <a:p>
            <a:pPr lvl="1"/>
            <a:r>
              <a:rPr lang="da-DK" dirty="0" err="1"/>
              <a:t>Concurrency</a:t>
            </a:r>
            <a:endParaRPr lang="da-DK" dirty="0"/>
          </a:p>
          <a:p>
            <a:pPr lvl="1"/>
            <a:r>
              <a:rPr lang="da-DK" dirty="0"/>
              <a:t>Open systems (standard </a:t>
            </a:r>
            <a:r>
              <a:rPr lang="da-DK" dirty="0" err="1"/>
              <a:t>prototcols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No </a:t>
            </a:r>
            <a:r>
              <a:rPr lang="da-DK" dirty="0" err="1"/>
              <a:t>centralized</a:t>
            </a:r>
            <a:r>
              <a:rPr lang="da-DK" dirty="0"/>
              <a:t> </a:t>
            </a:r>
            <a:r>
              <a:rPr lang="da-DK" dirty="0" err="1"/>
              <a:t>clock</a:t>
            </a:r>
            <a:endParaRPr lang="da-DK" dirty="0"/>
          </a:p>
          <a:p>
            <a:pPr lvl="1"/>
            <a:r>
              <a:rPr lang="da-DK" dirty="0" err="1"/>
              <a:t>Scalability</a:t>
            </a:r>
            <a:endParaRPr lang="da-DK" dirty="0"/>
          </a:p>
          <a:p>
            <a:pPr lvl="1"/>
            <a:r>
              <a:rPr lang="da-DK" dirty="0"/>
              <a:t>Change</a:t>
            </a:r>
          </a:p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issues</a:t>
            </a:r>
            <a:endParaRPr lang="da-DK" dirty="0"/>
          </a:p>
          <a:p>
            <a:pPr lvl="1"/>
            <a:r>
              <a:rPr lang="da-DK" dirty="0" err="1"/>
              <a:t>Failures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Transparency</a:t>
            </a:r>
            <a:endParaRPr lang="da-DK" dirty="0"/>
          </a:p>
          <a:p>
            <a:pPr lvl="1"/>
            <a:r>
              <a:rPr lang="da-DK" dirty="0"/>
              <a:t>Security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81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 Architectures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3" y="1224073"/>
            <a:ext cx="11012488" cy="523653"/>
          </a:xfrm>
        </p:spPr>
        <p:txBody>
          <a:bodyPr/>
          <a:lstStyle/>
          <a:p>
            <a:pPr marL="360363" lvl="1" indent="0">
              <a:buNone/>
            </a:pPr>
            <a:r>
              <a:rPr lang="da-DK" sz="2800" dirty="0"/>
              <a:t>Client-server</a:t>
            </a:r>
          </a:p>
          <a:p>
            <a:pPr marL="719137" lvl="2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/>
          </a:p>
        </p:txBody>
      </p:sp>
      <p:pic>
        <p:nvPicPr>
          <p:cNvPr id="12" name="Grafik 11" descr="Server mit einfarbiger Füllung">
            <a:extLst>
              <a:ext uri="{FF2B5EF4-FFF2-40B4-BE49-F238E27FC236}">
                <a16:creationId xmlns:a16="http://schemas.microsoft.com/office/drawing/2014/main" id="{431BBD4D-3CD0-882E-F304-8B2B05776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7870" y="3413051"/>
            <a:ext cx="914400" cy="914400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C42C46ED-27F2-3622-A4AD-6487B2AB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004" y="3413051"/>
            <a:ext cx="914400" cy="9144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E2AE899-3C0A-0B00-BE0D-E8C72A1F452F}"/>
              </a:ext>
            </a:extLst>
          </p:cNvPr>
          <p:cNvCxnSpPr>
            <a:cxnSpLocks/>
          </p:cNvCxnSpPr>
          <p:nvPr/>
        </p:nvCxnSpPr>
        <p:spPr>
          <a:xfrm>
            <a:off x="4203404" y="3774558"/>
            <a:ext cx="276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3748D3-5CF6-5144-C910-D3C12D9F8D87}"/>
              </a:ext>
            </a:extLst>
          </p:cNvPr>
          <p:cNvCxnSpPr>
            <a:cxnSpLocks/>
          </p:cNvCxnSpPr>
          <p:nvPr/>
        </p:nvCxnSpPr>
        <p:spPr>
          <a:xfrm flipH="1">
            <a:off x="4203404" y="4008474"/>
            <a:ext cx="276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Wolke 22">
            <a:extLst>
              <a:ext uri="{FF2B5EF4-FFF2-40B4-BE49-F238E27FC236}">
                <a16:creationId xmlns:a16="http://schemas.microsoft.com/office/drawing/2014/main" id="{CA1C1C9C-55AF-607F-EF30-EE0FABA152FE}"/>
              </a:ext>
            </a:extLst>
          </p:cNvPr>
          <p:cNvSpPr/>
          <p:nvPr/>
        </p:nvSpPr>
        <p:spPr>
          <a:xfrm>
            <a:off x="4969996" y="2450817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995EAE-1B36-549E-5037-E4AE7E933AEA}"/>
              </a:ext>
            </a:extLst>
          </p:cNvPr>
          <p:cNvSpPr txBox="1"/>
          <p:nvPr/>
        </p:nvSpPr>
        <p:spPr>
          <a:xfrm>
            <a:off x="7015342" y="446213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84D3CE-E91D-1D5C-B41A-A2A12FF75E6E}"/>
              </a:ext>
            </a:extLst>
          </p:cNvPr>
          <p:cNvSpPr txBox="1"/>
          <p:nvPr/>
        </p:nvSpPr>
        <p:spPr>
          <a:xfrm>
            <a:off x="3514524" y="447985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27" name="Pladsholder til indhold 2">
            <a:extLst>
              <a:ext uri="{FF2B5EF4-FFF2-40B4-BE49-F238E27FC236}">
                <a16:creationId xmlns:a16="http://schemas.microsoft.com/office/drawing/2014/main" id="{E5E0374B-0778-42B9-6A4A-B7FF006EF917}"/>
              </a:ext>
            </a:extLst>
          </p:cNvPr>
          <p:cNvSpPr txBox="1">
            <a:spLocks/>
          </p:cNvSpPr>
          <p:nvPr/>
        </p:nvSpPr>
        <p:spPr>
          <a:xfrm>
            <a:off x="207203" y="1747726"/>
            <a:ext cx="1812983" cy="523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1" indent="0">
              <a:buFont typeface="Arial" panose="020B0604020202020204" pitchFamily="34" charset="0"/>
              <a:buNone/>
            </a:pPr>
            <a:r>
              <a:rPr lang="de-DE" dirty="0"/>
              <a:t>Tier-2</a:t>
            </a:r>
          </a:p>
          <a:p>
            <a:pPr marL="719137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75C228-5BD6-FC4E-11C0-1F67AC99758E}"/>
              </a:ext>
            </a:extLst>
          </p:cNvPr>
          <p:cNvSpPr txBox="1"/>
          <p:nvPr/>
        </p:nvSpPr>
        <p:spPr>
          <a:xfrm>
            <a:off x="5147512" y="341305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82CB7C-5D9C-47D5-B98D-72159BE457F7}"/>
              </a:ext>
            </a:extLst>
          </p:cNvPr>
          <p:cNvSpPr txBox="1"/>
          <p:nvPr/>
        </p:nvSpPr>
        <p:spPr>
          <a:xfrm>
            <a:off x="5147512" y="400847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response</a:t>
            </a:r>
            <a:endParaRPr lang="de-DE" dirty="0"/>
          </a:p>
        </p:txBody>
      </p:sp>
      <p:pic>
        <p:nvPicPr>
          <p:cNvPr id="31" name="Grafik 30" descr="Datenbank mit einfarbiger Füllung">
            <a:extLst>
              <a:ext uri="{FF2B5EF4-FFF2-40B4-BE49-F238E27FC236}">
                <a16:creationId xmlns:a16="http://schemas.microsoft.com/office/drawing/2014/main" id="{5118972A-0047-9DE4-A3DA-13D1C954C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1978" y="3537003"/>
            <a:ext cx="790448" cy="790448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310D526-3292-736D-711F-A94B9C83C31E}"/>
              </a:ext>
            </a:extLst>
          </p:cNvPr>
          <p:cNvSpPr/>
          <p:nvPr/>
        </p:nvSpPr>
        <p:spPr>
          <a:xfrm>
            <a:off x="7015342" y="3306726"/>
            <a:ext cx="1739591" cy="1542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 descr="Zahnrad mit einfarbiger Füllung">
            <a:extLst>
              <a:ext uri="{FF2B5EF4-FFF2-40B4-BE49-F238E27FC236}">
                <a16:creationId xmlns:a16="http://schemas.microsoft.com/office/drawing/2014/main" id="{7455D20A-A86F-645A-8A37-87A5D75B4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9054" y="2748517"/>
            <a:ext cx="914400" cy="914400"/>
          </a:xfrm>
          <a:prstGeom prst="rect">
            <a:avLst/>
          </a:prstGeom>
        </p:spPr>
      </p:pic>
      <p:pic>
        <p:nvPicPr>
          <p:cNvPr id="36" name="Grafik 35" descr="Monitor mit einfarbiger Füllung">
            <a:extLst>
              <a:ext uri="{FF2B5EF4-FFF2-40B4-BE49-F238E27FC236}">
                <a16:creationId xmlns:a16="http://schemas.microsoft.com/office/drawing/2014/main" id="{5B82BC61-A34D-6FEF-CB9E-C946BA84F4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33080" y="33333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D158-13BB-8842-BD2E-A029E37F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Distributed Systems Architectures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EEC381-1F1E-3A4B-A31C-35862399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03" y="1224073"/>
            <a:ext cx="11012488" cy="523653"/>
          </a:xfrm>
        </p:spPr>
        <p:txBody>
          <a:bodyPr/>
          <a:lstStyle/>
          <a:p>
            <a:pPr marL="360363" lvl="1" indent="0">
              <a:buNone/>
            </a:pPr>
            <a:r>
              <a:rPr lang="da-DK" sz="2800" dirty="0"/>
              <a:t>Client-server</a:t>
            </a:r>
          </a:p>
          <a:p>
            <a:pPr marL="719137" lvl="2" indent="0">
              <a:buNone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EF251B-D97D-6B48-8BC1-B04856AB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22-11-2023</a:t>
            </a:fld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8B5DD2C-1EDD-2F43-B86C-1B55B993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/>
          </a:p>
        </p:txBody>
      </p:sp>
      <p:pic>
        <p:nvPicPr>
          <p:cNvPr id="12" name="Grafik 11" descr="Server mit einfarbiger Füllung">
            <a:extLst>
              <a:ext uri="{FF2B5EF4-FFF2-40B4-BE49-F238E27FC236}">
                <a16:creationId xmlns:a16="http://schemas.microsoft.com/office/drawing/2014/main" id="{431BBD4D-3CD0-882E-F304-8B2B05776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4711" y="3413051"/>
            <a:ext cx="914400" cy="914400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C42C46ED-27F2-3622-A4AD-6487B2AB6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004" y="3413051"/>
            <a:ext cx="914400" cy="9144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E2AE899-3C0A-0B00-BE0D-E8C72A1F452F}"/>
              </a:ext>
            </a:extLst>
          </p:cNvPr>
          <p:cNvCxnSpPr>
            <a:cxnSpLocks/>
          </p:cNvCxnSpPr>
          <p:nvPr/>
        </p:nvCxnSpPr>
        <p:spPr>
          <a:xfrm>
            <a:off x="4203404" y="3774558"/>
            <a:ext cx="276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3748D3-5CF6-5144-C910-D3C12D9F8D87}"/>
              </a:ext>
            </a:extLst>
          </p:cNvPr>
          <p:cNvCxnSpPr>
            <a:cxnSpLocks/>
          </p:cNvCxnSpPr>
          <p:nvPr/>
        </p:nvCxnSpPr>
        <p:spPr>
          <a:xfrm flipH="1">
            <a:off x="4203404" y="4008474"/>
            <a:ext cx="276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Wolke 22">
            <a:extLst>
              <a:ext uri="{FF2B5EF4-FFF2-40B4-BE49-F238E27FC236}">
                <a16:creationId xmlns:a16="http://schemas.microsoft.com/office/drawing/2014/main" id="{CA1C1C9C-55AF-607F-EF30-EE0FABA152FE}"/>
              </a:ext>
            </a:extLst>
          </p:cNvPr>
          <p:cNvSpPr/>
          <p:nvPr/>
        </p:nvSpPr>
        <p:spPr>
          <a:xfrm>
            <a:off x="4969996" y="2450817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995EAE-1B36-549E-5037-E4AE7E933AEA}"/>
              </a:ext>
            </a:extLst>
          </p:cNvPr>
          <p:cNvSpPr txBox="1"/>
          <p:nvPr/>
        </p:nvSpPr>
        <p:spPr>
          <a:xfrm>
            <a:off x="9379449" y="4419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Database Server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84D3CE-E91D-1D5C-B41A-A2A12FF75E6E}"/>
              </a:ext>
            </a:extLst>
          </p:cNvPr>
          <p:cNvSpPr txBox="1"/>
          <p:nvPr/>
        </p:nvSpPr>
        <p:spPr>
          <a:xfrm>
            <a:off x="3303180" y="43610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27" name="Pladsholder til indhold 2">
            <a:extLst>
              <a:ext uri="{FF2B5EF4-FFF2-40B4-BE49-F238E27FC236}">
                <a16:creationId xmlns:a16="http://schemas.microsoft.com/office/drawing/2014/main" id="{E5E0374B-0778-42B9-6A4A-B7FF006EF917}"/>
              </a:ext>
            </a:extLst>
          </p:cNvPr>
          <p:cNvSpPr txBox="1">
            <a:spLocks/>
          </p:cNvSpPr>
          <p:nvPr/>
        </p:nvSpPr>
        <p:spPr>
          <a:xfrm>
            <a:off x="207203" y="1747726"/>
            <a:ext cx="1812983" cy="523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1" indent="0">
              <a:buFont typeface="Arial" panose="020B0604020202020204" pitchFamily="34" charset="0"/>
              <a:buNone/>
            </a:pPr>
            <a:r>
              <a:rPr lang="de-DE" dirty="0"/>
              <a:t>Tier-3</a:t>
            </a:r>
          </a:p>
          <a:p>
            <a:pPr marL="719137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75C228-5BD6-FC4E-11C0-1F67AC99758E}"/>
              </a:ext>
            </a:extLst>
          </p:cNvPr>
          <p:cNvSpPr txBox="1"/>
          <p:nvPr/>
        </p:nvSpPr>
        <p:spPr>
          <a:xfrm>
            <a:off x="5147512" y="341305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request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82CB7C-5D9C-47D5-B98D-72159BE457F7}"/>
              </a:ext>
            </a:extLst>
          </p:cNvPr>
          <p:cNvSpPr txBox="1"/>
          <p:nvPr/>
        </p:nvSpPr>
        <p:spPr>
          <a:xfrm>
            <a:off x="5147512" y="400847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response</a:t>
            </a:r>
            <a:endParaRPr lang="de-DE" dirty="0"/>
          </a:p>
        </p:txBody>
      </p:sp>
      <p:pic>
        <p:nvPicPr>
          <p:cNvPr id="31" name="Grafik 30" descr="Datenbank mit einfarbiger Füllung">
            <a:extLst>
              <a:ext uri="{FF2B5EF4-FFF2-40B4-BE49-F238E27FC236}">
                <a16:creationId xmlns:a16="http://schemas.microsoft.com/office/drawing/2014/main" id="{5118972A-0047-9DE4-A3DA-13D1C954C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321" y="3521059"/>
            <a:ext cx="790448" cy="790448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310D526-3292-736D-711F-A94B9C83C31E}"/>
              </a:ext>
            </a:extLst>
          </p:cNvPr>
          <p:cNvSpPr/>
          <p:nvPr/>
        </p:nvSpPr>
        <p:spPr>
          <a:xfrm>
            <a:off x="9396685" y="3290782"/>
            <a:ext cx="1739591" cy="1542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 descr="Zahnrad mit einfarbiger Füllung">
            <a:extLst>
              <a:ext uri="{FF2B5EF4-FFF2-40B4-BE49-F238E27FC236}">
                <a16:creationId xmlns:a16="http://schemas.microsoft.com/office/drawing/2014/main" id="{7455D20A-A86F-645A-8A37-87A5D75B4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8580" y="3429000"/>
            <a:ext cx="914400" cy="914400"/>
          </a:xfrm>
          <a:prstGeom prst="rect">
            <a:avLst/>
          </a:prstGeom>
        </p:spPr>
      </p:pic>
      <p:pic>
        <p:nvPicPr>
          <p:cNvPr id="36" name="Grafik 35" descr="Monitor mit einfarbiger Füllung">
            <a:extLst>
              <a:ext uri="{FF2B5EF4-FFF2-40B4-BE49-F238E27FC236}">
                <a16:creationId xmlns:a16="http://schemas.microsoft.com/office/drawing/2014/main" id="{5B82BC61-A34D-6FEF-CB9E-C946BA84F4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33080" y="3333312"/>
            <a:ext cx="914400" cy="91440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45C7B2D-BD2C-E8D0-2DB0-59F6FF66611B}"/>
              </a:ext>
            </a:extLst>
          </p:cNvPr>
          <p:cNvCxnSpPr>
            <a:cxnSpLocks/>
          </p:cNvCxnSpPr>
          <p:nvPr/>
        </p:nvCxnSpPr>
        <p:spPr>
          <a:xfrm>
            <a:off x="7922980" y="3774558"/>
            <a:ext cx="135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30C70F3-66FA-77F2-C09F-0D89689526A9}"/>
              </a:ext>
            </a:extLst>
          </p:cNvPr>
          <p:cNvCxnSpPr>
            <a:cxnSpLocks/>
          </p:cNvCxnSpPr>
          <p:nvPr/>
        </p:nvCxnSpPr>
        <p:spPr>
          <a:xfrm flipH="1">
            <a:off x="7922980" y="4008474"/>
            <a:ext cx="1359243" cy="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Wolke 10">
            <a:extLst>
              <a:ext uri="{FF2B5EF4-FFF2-40B4-BE49-F238E27FC236}">
                <a16:creationId xmlns:a16="http://schemas.microsoft.com/office/drawing/2014/main" id="{9CBDEA09-C5B5-D282-1FAE-61F959851412}"/>
              </a:ext>
            </a:extLst>
          </p:cNvPr>
          <p:cNvSpPr/>
          <p:nvPr/>
        </p:nvSpPr>
        <p:spPr>
          <a:xfrm>
            <a:off x="7601368" y="2450817"/>
            <a:ext cx="1662223" cy="88249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651A99-881F-BA0E-4E31-3897A39028DC}"/>
              </a:ext>
            </a:extLst>
          </p:cNvPr>
          <p:cNvSpPr txBox="1"/>
          <p:nvPr/>
        </p:nvSpPr>
        <p:spPr>
          <a:xfrm>
            <a:off x="7082077" y="4439088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77238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1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3.xml><?xml version="1.0" encoding="utf-8"?>
<a:theme xmlns:a="http://schemas.openxmlformats.org/drawingml/2006/main" name="2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16x9_DK_fuld</Template>
  <TotalTime>0</TotalTime>
  <Words>1065</Words>
  <Application>Microsoft Office PowerPoint</Application>
  <PresentationFormat>Widescreen</PresentationFormat>
  <Paragraphs>269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Microsoft New Tai Lue</vt:lpstr>
      <vt:lpstr>Segoe UI Web (West European)</vt:lpstr>
      <vt:lpstr>Times New Roman</vt:lpstr>
      <vt:lpstr>Wingdings</vt:lpstr>
      <vt:lpstr>Brugerdefineret design</vt:lpstr>
      <vt:lpstr>1_Brugerdefineret design</vt:lpstr>
      <vt:lpstr>2_Brugerdefineret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Systems1</vt:lpstr>
      <vt:lpstr>Distributed Systems</vt:lpstr>
      <vt:lpstr>Distributed Systems Architectures</vt:lpstr>
      <vt:lpstr>Distributed Systems Architectures</vt:lpstr>
      <vt:lpstr>Distributed Systems Architectures</vt:lpstr>
      <vt:lpstr>Distributed Systems Architectures</vt:lpstr>
      <vt:lpstr>Distributed Systems Architectures</vt:lpstr>
      <vt:lpstr>Distributed Systems</vt:lpstr>
      <vt:lpstr>Historic Web-service standards</vt:lpstr>
      <vt:lpstr>REST (Representational State Transfer) Services (Roy Fielding, 2000)</vt:lpstr>
      <vt:lpstr>PowerPoint Presentation</vt:lpstr>
      <vt:lpstr>PowerPoint Presentation</vt:lpstr>
      <vt:lpstr>Process Models, Process Instances, User Worklists</vt:lpstr>
      <vt:lpstr>Examples of work lists in workflow tools</vt:lpstr>
      <vt:lpstr>PowerPoint Presentation</vt:lpstr>
      <vt:lpstr>Different degrees of flexibility</vt:lpstr>
      <vt:lpstr>From automating the welknown and stable to supporting knowledge workers navigate changing rules and regulations</vt:lpstr>
      <vt:lpstr>Key Enabling Technology: Dynamic Condition Response Graphs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140</cp:revision>
  <cp:lastPrinted>2021-12-13T05:55:16Z</cp:lastPrinted>
  <dcterms:created xsi:type="dcterms:W3CDTF">2020-03-30T09:10:47Z</dcterms:created>
  <dcterms:modified xsi:type="dcterms:W3CDTF">2023-11-22T12:06:09Z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